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3.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4.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81" r:id="rId2"/>
    <p:sldMasterId id="2147483675" r:id="rId3"/>
    <p:sldMasterId id="2147483672" r:id="rId4"/>
    <p:sldMasterId id="2147483678" r:id="rId5"/>
  </p:sldMasterIdLst>
  <p:notesMasterIdLst>
    <p:notesMasterId r:id="rId33"/>
  </p:notesMasterIdLst>
  <p:handoutMasterIdLst>
    <p:handoutMasterId r:id="rId34"/>
  </p:handoutMasterIdLst>
  <p:sldIdLst>
    <p:sldId id="262" r:id="rId6"/>
    <p:sldId id="319" r:id="rId7"/>
    <p:sldId id="394" r:id="rId8"/>
    <p:sldId id="397" r:id="rId9"/>
    <p:sldId id="400" r:id="rId10"/>
    <p:sldId id="401" r:id="rId11"/>
    <p:sldId id="402" r:id="rId12"/>
    <p:sldId id="404" r:id="rId13"/>
    <p:sldId id="405" r:id="rId14"/>
    <p:sldId id="406" r:id="rId15"/>
    <p:sldId id="398" r:id="rId16"/>
    <p:sldId id="399" r:id="rId17"/>
    <p:sldId id="407" r:id="rId18"/>
    <p:sldId id="403" r:id="rId19"/>
    <p:sldId id="370" r:id="rId20"/>
    <p:sldId id="368" r:id="rId21"/>
    <p:sldId id="369" r:id="rId22"/>
    <p:sldId id="411" r:id="rId23"/>
    <p:sldId id="412" r:id="rId24"/>
    <p:sldId id="413" r:id="rId25"/>
    <p:sldId id="414" r:id="rId26"/>
    <p:sldId id="415" r:id="rId27"/>
    <p:sldId id="416" r:id="rId28"/>
    <p:sldId id="417" r:id="rId29"/>
    <p:sldId id="418" r:id="rId30"/>
    <p:sldId id="419" r:id="rId31"/>
    <p:sldId id="266" r:id="rId32"/>
  </p:sldIdLst>
  <p:sldSz cx="12192000" cy="6858000"/>
  <p:notesSz cx="7010400" cy="92964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45594"/>
    <a:srgbClr val="13784B"/>
    <a:srgbClr val="C3E4FD"/>
    <a:srgbClr val="40AAFA"/>
    <a:srgbClr val="0685E4"/>
    <a:srgbClr val="056DBB"/>
    <a:srgbClr val="0000FE"/>
    <a:srgbClr val="6D6E71"/>
    <a:srgbClr val="1C6F4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8903" autoAdjust="0"/>
  </p:normalViewPr>
  <p:slideViewPr>
    <p:cSldViewPr snapToGrid="0">
      <p:cViewPr varScale="1">
        <p:scale>
          <a:sx n="79" d="100"/>
          <a:sy n="79" d="100"/>
        </p:scale>
        <p:origin x="1735" y="45"/>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6/11/relationships/changesInfo" Target="changesInfos/changesInfo1.xml"/><Relationship Id="rId21" Type="http://schemas.openxmlformats.org/officeDocument/2006/relationships/slide" Target="slides/slide16.xml"/><Relationship Id="rId34"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presProps" Target="presProps.xml"/><Relationship Id="rId8" Type="http://schemas.openxmlformats.org/officeDocument/2006/relationships/slide" Target="slides/slide3.xml"/><Relationship Id="rId3"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eidi Schneider" userId="d04c962a-8450-4fd9-b1ff-442e3d3ea2e5" providerId="ADAL" clId="{79EDD41D-44E5-4D84-BEB9-F58F110BBF61}"/>
    <pc:docChg chg="modSld">
      <pc:chgData name="Heidi Schneider" userId="d04c962a-8450-4fd9-b1ff-442e3d3ea2e5" providerId="ADAL" clId="{79EDD41D-44E5-4D84-BEB9-F58F110BBF61}" dt="2025-11-04T20:59:40.704" v="390" actId="20577"/>
      <pc:docMkLst>
        <pc:docMk/>
      </pc:docMkLst>
      <pc:sldChg chg="modNotesTx">
        <pc:chgData name="Heidi Schneider" userId="d04c962a-8450-4fd9-b1ff-442e3d3ea2e5" providerId="ADAL" clId="{79EDD41D-44E5-4D84-BEB9-F58F110BBF61}" dt="2025-11-04T20:59:40.704" v="390" actId="20577"/>
        <pc:sldMkLst>
          <pc:docMk/>
          <pc:sldMk cId="1542841122" sldId="405"/>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4D42FD3-9815-451B-9DEF-27ECC4E415D0}" type="doc">
      <dgm:prSet loTypeId="urn:microsoft.com/office/officeart/2008/layout/LinedList" loCatId="list" qsTypeId="urn:microsoft.com/office/officeart/2005/8/quickstyle/simple1" qsCatId="simple" csTypeId="urn:microsoft.com/office/officeart/2005/8/colors/colorful2" csCatId="colorful" phldr="1"/>
      <dgm:spPr/>
      <dgm:t>
        <a:bodyPr/>
        <a:lstStyle/>
        <a:p>
          <a:endParaRPr lang="en-US"/>
        </a:p>
      </dgm:t>
    </dgm:pt>
    <dgm:pt modelId="{C249A6E6-35F9-4E79-B4E1-E34FC7E1CEAC}">
      <dgm:prSet custT="1"/>
      <dgm:spPr/>
      <dgm:t>
        <a:bodyPr/>
        <a:lstStyle/>
        <a:p>
          <a:r>
            <a:rPr lang="en-US" sz="3200" dirty="0">
              <a:solidFill>
                <a:srgbClr val="000000"/>
              </a:solidFill>
              <a:latin typeface="+mj-lt"/>
            </a:rPr>
            <a:t>Work Breakdown Structure</a:t>
          </a:r>
        </a:p>
      </dgm:t>
    </dgm:pt>
    <dgm:pt modelId="{3173C259-3C87-4B01-A750-39DDFC64D27E}" type="parTrans" cxnId="{DB135D57-651E-4317-B6A3-C4AD22488FC2}">
      <dgm:prSet/>
      <dgm:spPr/>
      <dgm:t>
        <a:bodyPr/>
        <a:lstStyle/>
        <a:p>
          <a:endParaRPr lang="en-US" sz="3200">
            <a:solidFill>
              <a:srgbClr val="000000"/>
            </a:solidFill>
            <a:latin typeface="+mj-lt"/>
          </a:endParaRPr>
        </a:p>
      </dgm:t>
    </dgm:pt>
    <dgm:pt modelId="{D4833DF5-2C40-46DC-8238-65829666C9D5}" type="sibTrans" cxnId="{DB135D57-651E-4317-B6A3-C4AD22488FC2}">
      <dgm:prSet/>
      <dgm:spPr/>
      <dgm:t>
        <a:bodyPr/>
        <a:lstStyle/>
        <a:p>
          <a:endParaRPr lang="en-US" sz="3200">
            <a:solidFill>
              <a:srgbClr val="000000"/>
            </a:solidFill>
            <a:latin typeface="+mj-lt"/>
          </a:endParaRPr>
        </a:p>
      </dgm:t>
    </dgm:pt>
    <dgm:pt modelId="{9F0BB81C-C806-4AD2-8C94-6FF2CD07A9CE}">
      <dgm:prSet custT="1"/>
      <dgm:spPr/>
      <dgm:t>
        <a:bodyPr/>
        <a:lstStyle/>
        <a:p>
          <a:r>
            <a:rPr lang="en-US" sz="3200" dirty="0">
              <a:solidFill>
                <a:srgbClr val="000000"/>
              </a:solidFill>
              <a:latin typeface="+mj-lt"/>
            </a:rPr>
            <a:t>Baseline &amp; Planned Duration</a:t>
          </a:r>
        </a:p>
      </dgm:t>
    </dgm:pt>
    <dgm:pt modelId="{BF94F9FD-C878-42BC-916F-63A893012FD6}" type="parTrans" cxnId="{C17E0383-496B-438D-9946-4FB0C6441BD1}">
      <dgm:prSet/>
      <dgm:spPr/>
      <dgm:t>
        <a:bodyPr/>
        <a:lstStyle/>
        <a:p>
          <a:endParaRPr lang="en-US" sz="3200">
            <a:solidFill>
              <a:srgbClr val="000000"/>
            </a:solidFill>
            <a:latin typeface="+mj-lt"/>
          </a:endParaRPr>
        </a:p>
      </dgm:t>
    </dgm:pt>
    <dgm:pt modelId="{7D9C6039-29C3-4F49-A009-D1F178B0A192}" type="sibTrans" cxnId="{C17E0383-496B-438D-9946-4FB0C6441BD1}">
      <dgm:prSet/>
      <dgm:spPr/>
      <dgm:t>
        <a:bodyPr/>
        <a:lstStyle/>
        <a:p>
          <a:endParaRPr lang="en-US" sz="3200">
            <a:solidFill>
              <a:srgbClr val="000000"/>
            </a:solidFill>
            <a:latin typeface="+mj-lt"/>
          </a:endParaRPr>
        </a:p>
      </dgm:t>
    </dgm:pt>
    <dgm:pt modelId="{A0A6AEDE-F937-4F22-AECE-8BBA1201B3FE}">
      <dgm:prSet custT="1"/>
      <dgm:spPr/>
      <dgm:t>
        <a:bodyPr/>
        <a:lstStyle/>
        <a:p>
          <a:r>
            <a:rPr lang="en-US" sz="3200" dirty="0">
              <a:solidFill>
                <a:srgbClr val="000000"/>
              </a:solidFill>
              <a:latin typeface="+mj-lt"/>
            </a:rPr>
            <a:t>Milestones</a:t>
          </a:r>
        </a:p>
      </dgm:t>
    </dgm:pt>
    <dgm:pt modelId="{D336E618-B88F-4DD4-A9C2-C3E0E883C6A1}" type="parTrans" cxnId="{5FFF62D0-DA0C-4691-82A5-0225BBF1DBB0}">
      <dgm:prSet/>
      <dgm:spPr/>
      <dgm:t>
        <a:bodyPr/>
        <a:lstStyle/>
        <a:p>
          <a:endParaRPr lang="en-US" sz="3200">
            <a:solidFill>
              <a:srgbClr val="000000"/>
            </a:solidFill>
            <a:latin typeface="+mj-lt"/>
          </a:endParaRPr>
        </a:p>
      </dgm:t>
    </dgm:pt>
    <dgm:pt modelId="{91908A5E-33F5-44A9-BE05-B634BD75C9DE}" type="sibTrans" cxnId="{5FFF62D0-DA0C-4691-82A5-0225BBF1DBB0}">
      <dgm:prSet/>
      <dgm:spPr/>
      <dgm:t>
        <a:bodyPr/>
        <a:lstStyle/>
        <a:p>
          <a:endParaRPr lang="en-US" sz="3200">
            <a:solidFill>
              <a:srgbClr val="000000"/>
            </a:solidFill>
            <a:latin typeface="+mj-lt"/>
          </a:endParaRPr>
        </a:p>
      </dgm:t>
    </dgm:pt>
    <dgm:pt modelId="{D0293CCC-3823-4E79-85C6-47D3B4F223E9}">
      <dgm:prSet custT="1"/>
      <dgm:spPr/>
      <dgm:t>
        <a:bodyPr/>
        <a:lstStyle/>
        <a:p>
          <a:r>
            <a:rPr lang="en-US" sz="3200" dirty="0">
              <a:solidFill>
                <a:srgbClr val="000000"/>
              </a:solidFill>
              <a:latin typeface="+mj-lt"/>
            </a:rPr>
            <a:t>Predecessors/Successors</a:t>
          </a:r>
        </a:p>
      </dgm:t>
    </dgm:pt>
    <dgm:pt modelId="{FE27B853-406C-4EEC-A168-5AA290581BAA}" type="parTrans" cxnId="{E1BBFDBC-A9E1-4C65-BD44-5BB1227DE6C6}">
      <dgm:prSet/>
      <dgm:spPr/>
      <dgm:t>
        <a:bodyPr/>
        <a:lstStyle/>
        <a:p>
          <a:endParaRPr lang="en-US" sz="3200">
            <a:solidFill>
              <a:srgbClr val="000000"/>
            </a:solidFill>
            <a:latin typeface="+mj-lt"/>
          </a:endParaRPr>
        </a:p>
      </dgm:t>
    </dgm:pt>
    <dgm:pt modelId="{B3317D26-101D-434B-965D-DA60B9210EFD}" type="sibTrans" cxnId="{E1BBFDBC-A9E1-4C65-BD44-5BB1227DE6C6}">
      <dgm:prSet/>
      <dgm:spPr/>
      <dgm:t>
        <a:bodyPr/>
        <a:lstStyle/>
        <a:p>
          <a:endParaRPr lang="en-US" sz="3200">
            <a:solidFill>
              <a:srgbClr val="000000"/>
            </a:solidFill>
            <a:latin typeface="+mj-lt"/>
          </a:endParaRPr>
        </a:p>
      </dgm:t>
    </dgm:pt>
    <dgm:pt modelId="{6C03C419-70D5-492D-91AB-0E479B681354}">
      <dgm:prSet custT="1"/>
      <dgm:spPr/>
      <dgm:t>
        <a:bodyPr/>
        <a:lstStyle/>
        <a:p>
          <a:r>
            <a:rPr lang="en-US" sz="3200" dirty="0">
              <a:solidFill>
                <a:srgbClr val="000000"/>
              </a:solidFill>
              <a:latin typeface="+mj-lt"/>
            </a:rPr>
            <a:t>Critical Path</a:t>
          </a:r>
        </a:p>
      </dgm:t>
    </dgm:pt>
    <dgm:pt modelId="{131965F6-CB45-4004-8D31-12611E786040}" type="parTrans" cxnId="{725CFA94-295A-44BE-B183-B8F81FCA01CB}">
      <dgm:prSet/>
      <dgm:spPr/>
      <dgm:t>
        <a:bodyPr/>
        <a:lstStyle/>
        <a:p>
          <a:endParaRPr lang="en-US" sz="3200">
            <a:solidFill>
              <a:srgbClr val="000000"/>
            </a:solidFill>
            <a:latin typeface="+mj-lt"/>
          </a:endParaRPr>
        </a:p>
      </dgm:t>
    </dgm:pt>
    <dgm:pt modelId="{EEC28F80-1E2B-45DE-8270-CD9B18649E51}" type="sibTrans" cxnId="{725CFA94-295A-44BE-B183-B8F81FCA01CB}">
      <dgm:prSet/>
      <dgm:spPr/>
      <dgm:t>
        <a:bodyPr/>
        <a:lstStyle/>
        <a:p>
          <a:endParaRPr lang="en-US" sz="3200">
            <a:solidFill>
              <a:srgbClr val="000000"/>
            </a:solidFill>
            <a:latin typeface="+mj-lt"/>
          </a:endParaRPr>
        </a:p>
      </dgm:t>
    </dgm:pt>
    <dgm:pt modelId="{15794A00-6ADB-41AA-A4FC-3C72E374FF68}" type="pres">
      <dgm:prSet presAssocID="{D4D42FD3-9815-451B-9DEF-27ECC4E415D0}" presName="vert0" presStyleCnt="0">
        <dgm:presLayoutVars>
          <dgm:dir/>
          <dgm:animOne val="branch"/>
          <dgm:animLvl val="lvl"/>
        </dgm:presLayoutVars>
      </dgm:prSet>
      <dgm:spPr/>
    </dgm:pt>
    <dgm:pt modelId="{E42E7EDF-F877-45EA-968C-A04D88B02167}" type="pres">
      <dgm:prSet presAssocID="{C249A6E6-35F9-4E79-B4E1-E34FC7E1CEAC}" presName="thickLine" presStyleLbl="alignNode1" presStyleIdx="0" presStyleCnt="5"/>
      <dgm:spPr/>
    </dgm:pt>
    <dgm:pt modelId="{493A953A-7DF3-484A-A01B-05BD34A4448A}" type="pres">
      <dgm:prSet presAssocID="{C249A6E6-35F9-4E79-B4E1-E34FC7E1CEAC}" presName="horz1" presStyleCnt="0"/>
      <dgm:spPr/>
    </dgm:pt>
    <dgm:pt modelId="{FD20A5DA-7CF2-40DD-9F29-67430863D8C0}" type="pres">
      <dgm:prSet presAssocID="{C249A6E6-35F9-4E79-B4E1-E34FC7E1CEAC}" presName="tx1" presStyleLbl="revTx" presStyleIdx="0" presStyleCnt="5"/>
      <dgm:spPr/>
    </dgm:pt>
    <dgm:pt modelId="{84241486-4C4A-4B2B-9730-99CEB1DDF284}" type="pres">
      <dgm:prSet presAssocID="{C249A6E6-35F9-4E79-B4E1-E34FC7E1CEAC}" presName="vert1" presStyleCnt="0"/>
      <dgm:spPr/>
    </dgm:pt>
    <dgm:pt modelId="{A834194D-16D8-438F-BE76-46EC98A2BB0A}" type="pres">
      <dgm:prSet presAssocID="{9F0BB81C-C806-4AD2-8C94-6FF2CD07A9CE}" presName="thickLine" presStyleLbl="alignNode1" presStyleIdx="1" presStyleCnt="5"/>
      <dgm:spPr/>
    </dgm:pt>
    <dgm:pt modelId="{4C8B9B21-71AB-4C1F-BB7A-C6CBAB140C8F}" type="pres">
      <dgm:prSet presAssocID="{9F0BB81C-C806-4AD2-8C94-6FF2CD07A9CE}" presName="horz1" presStyleCnt="0"/>
      <dgm:spPr/>
    </dgm:pt>
    <dgm:pt modelId="{0F951D7C-7572-411D-9E4F-2B394107BCFB}" type="pres">
      <dgm:prSet presAssocID="{9F0BB81C-C806-4AD2-8C94-6FF2CD07A9CE}" presName="tx1" presStyleLbl="revTx" presStyleIdx="1" presStyleCnt="5"/>
      <dgm:spPr/>
    </dgm:pt>
    <dgm:pt modelId="{460C3242-ED5B-4DBF-8695-FB48433BC991}" type="pres">
      <dgm:prSet presAssocID="{9F0BB81C-C806-4AD2-8C94-6FF2CD07A9CE}" presName="vert1" presStyleCnt="0"/>
      <dgm:spPr/>
    </dgm:pt>
    <dgm:pt modelId="{A40DCB78-EA46-48D7-94C0-9B803842A9B3}" type="pres">
      <dgm:prSet presAssocID="{A0A6AEDE-F937-4F22-AECE-8BBA1201B3FE}" presName="thickLine" presStyleLbl="alignNode1" presStyleIdx="2" presStyleCnt="5"/>
      <dgm:spPr/>
    </dgm:pt>
    <dgm:pt modelId="{C973ADC5-3F8D-421C-9C96-984A5C9B4BAA}" type="pres">
      <dgm:prSet presAssocID="{A0A6AEDE-F937-4F22-AECE-8BBA1201B3FE}" presName="horz1" presStyleCnt="0"/>
      <dgm:spPr/>
    </dgm:pt>
    <dgm:pt modelId="{5571B691-7008-422C-9CBE-0CB02A8E515B}" type="pres">
      <dgm:prSet presAssocID="{A0A6AEDE-F937-4F22-AECE-8BBA1201B3FE}" presName="tx1" presStyleLbl="revTx" presStyleIdx="2" presStyleCnt="5"/>
      <dgm:spPr/>
    </dgm:pt>
    <dgm:pt modelId="{BCB6BB17-10E9-4CAB-BF52-153D353288B3}" type="pres">
      <dgm:prSet presAssocID="{A0A6AEDE-F937-4F22-AECE-8BBA1201B3FE}" presName="vert1" presStyleCnt="0"/>
      <dgm:spPr/>
    </dgm:pt>
    <dgm:pt modelId="{97FF9BD0-8C36-441D-BF8A-B5AED6375713}" type="pres">
      <dgm:prSet presAssocID="{D0293CCC-3823-4E79-85C6-47D3B4F223E9}" presName="thickLine" presStyleLbl="alignNode1" presStyleIdx="3" presStyleCnt="5"/>
      <dgm:spPr/>
    </dgm:pt>
    <dgm:pt modelId="{05822F81-C711-4AB9-B0FA-574859FEE0F0}" type="pres">
      <dgm:prSet presAssocID="{D0293CCC-3823-4E79-85C6-47D3B4F223E9}" presName="horz1" presStyleCnt="0"/>
      <dgm:spPr/>
    </dgm:pt>
    <dgm:pt modelId="{EE15C3B0-26BA-4E06-8D80-1793406CA24A}" type="pres">
      <dgm:prSet presAssocID="{D0293CCC-3823-4E79-85C6-47D3B4F223E9}" presName="tx1" presStyleLbl="revTx" presStyleIdx="3" presStyleCnt="5"/>
      <dgm:spPr/>
    </dgm:pt>
    <dgm:pt modelId="{284102A0-E64E-40D6-828A-B53FFB00E0D9}" type="pres">
      <dgm:prSet presAssocID="{D0293CCC-3823-4E79-85C6-47D3B4F223E9}" presName="vert1" presStyleCnt="0"/>
      <dgm:spPr/>
    </dgm:pt>
    <dgm:pt modelId="{3B61EA35-AD4A-4219-85DD-6FF65117E7C4}" type="pres">
      <dgm:prSet presAssocID="{6C03C419-70D5-492D-91AB-0E479B681354}" presName="thickLine" presStyleLbl="alignNode1" presStyleIdx="4" presStyleCnt="5"/>
      <dgm:spPr/>
    </dgm:pt>
    <dgm:pt modelId="{353C8644-DEC2-4B7C-B1EA-E60712EB51AF}" type="pres">
      <dgm:prSet presAssocID="{6C03C419-70D5-492D-91AB-0E479B681354}" presName="horz1" presStyleCnt="0"/>
      <dgm:spPr/>
    </dgm:pt>
    <dgm:pt modelId="{1BBAEE07-91E5-4310-AB9D-F96B675065D4}" type="pres">
      <dgm:prSet presAssocID="{6C03C419-70D5-492D-91AB-0E479B681354}" presName="tx1" presStyleLbl="revTx" presStyleIdx="4" presStyleCnt="5"/>
      <dgm:spPr/>
    </dgm:pt>
    <dgm:pt modelId="{23F3700E-B1A6-41E6-9E56-1770275CE09B}" type="pres">
      <dgm:prSet presAssocID="{6C03C419-70D5-492D-91AB-0E479B681354}" presName="vert1" presStyleCnt="0"/>
      <dgm:spPr/>
    </dgm:pt>
  </dgm:ptLst>
  <dgm:cxnLst>
    <dgm:cxn modelId="{ACF9F269-F2C9-4C7B-8A35-135A5DE2487A}" type="presOf" srcId="{C249A6E6-35F9-4E79-B4E1-E34FC7E1CEAC}" destId="{FD20A5DA-7CF2-40DD-9F29-67430863D8C0}" srcOrd="0" destOrd="0" presId="urn:microsoft.com/office/officeart/2008/layout/LinedList"/>
    <dgm:cxn modelId="{575ED770-1758-4C10-A2A6-2C1015276E3C}" type="presOf" srcId="{9F0BB81C-C806-4AD2-8C94-6FF2CD07A9CE}" destId="{0F951D7C-7572-411D-9E4F-2B394107BCFB}" srcOrd="0" destOrd="0" presId="urn:microsoft.com/office/officeart/2008/layout/LinedList"/>
    <dgm:cxn modelId="{DB135D57-651E-4317-B6A3-C4AD22488FC2}" srcId="{D4D42FD3-9815-451B-9DEF-27ECC4E415D0}" destId="{C249A6E6-35F9-4E79-B4E1-E34FC7E1CEAC}" srcOrd="0" destOrd="0" parTransId="{3173C259-3C87-4B01-A750-39DDFC64D27E}" sibTransId="{D4833DF5-2C40-46DC-8238-65829666C9D5}"/>
    <dgm:cxn modelId="{C17E0383-496B-438D-9946-4FB0C6441BD1}" srcId="{D4D42FD3-9815-451B-9DEF-27ECC4E415D0}" destId="{9F0BB81C-C806-4AD2-8C94-6FF2CD07A9CE}" srcOrd="1" destOrd="0" parTransId="{BF94F9FD-C878-42BC-916F-63A893012FD6}" sibTransId="{7D9C6039-29C3-4F49-A009-D1F178B0A192}"/>
    <dgm:cxn modelId="{725CFA94-295A-44BE-B183-B8F81FCA01CB}" srcId="{D4D42FD3-9815-451B-9DEF-27ECC4E415D0}" destId="{6C03C419-70D5-492D-91AB-0E479B681354}" srcOrd="4" destOrd="0" parTransId="{131965F6-CB45-4004-8D31-12611E786040}" sibTransId="{EEC28F80-1E2B-45DE-8270-CD9B18649E51}"/>
    <dgm:cxn modelId="{A367519A-6BBA-4563-899E-0A3909CDCAD2}" type="presOf" srcId="{D4D42FD3-9815-451B-9DEF-27ECC4E415D0}" destId="{15794A00-6ADB-41AA-A4FC-3C72E374FF68}" srcOrd="0" destOrd="0" presId="urn:microsoft.com/office/officeart/2008/layout/LinedList"/>
    <dgm:cxn modelId="{E1BBFDBC-A9E1-4C65-BD44-5BB1227DE6C6}" srcId="{D4D42FD3-9815-451B-9DEF-27ECC4E415D0}" destId="{D0293CCC-3823-4E79-85C6-47D3B4F223E9}" srcOrd="3" destOrd="0" parTransId="{FE27B853-406C-4EEC-A168-5AA290581BAA}" sibTransId="{B3317D26-101D-434B-965D-DA60B9210EFD}"/>
    <dgm:cxn modelId="{8B7B8DBF-FD9F-45A8-806C-81FD0B5E3ECD}" type="presOf" srcId="{D0293CCC-3823-4E79-85C6-47D3B4F223E9}" destId="{EE15C3B0-26BA-4E06-8D80-1793406CA24A}" srcOrd="0" destOrd="0" presId="urn:microsoft.com/office/officeart/2008/layout/LinedList"/>
    <dgm:cxn modelId="{5FFF62D0-DA0C-4691-82A5-0225BBF1DBB0}" srcId="{D4D42FD3-9815-451B-9DEF-27ECC4E415D0}" destId="{A0A6AEDE-F937-4F22-AECE-8BBA1201B3FE}" srcOrd="2" destOrd="0" parTransId="{D336E618-B88F-4DD4-A9C2-C3E0E883C6A1}" sibTransId="{91908A5E-33F5-44A9-BE05-B634BD75C9DE}"/>
    <dgm:cxn modelId="{4DBA45DA-CDF3-4423-92F2-F34ABB0B98EE}" type="presOf" srcId="{6C03C419-70D5-492D-91AB-0E479B681354}" destId="{1BBAEE07-91E5-4310-AB9D-F96B675065D4}" srcOrd="0" destOrd="0" presId="urn:microsoft.com/office/officeart/2008/layout/LinedList"/>
    <dgm:cxn modelId="{CBF901EB-3C59-4DFC-B984-3BD34C70F8FA}" type="presOf" srcId="{A0A6AEDE-F937-4F22-AECE-8BBA1201B3FE}" destId="{5571B691-7008-422C-9CBE-0CB02A8E515B}" srcOrd="0" destOrd="0" presId="urn:microsoft.com/office/officeart/2008/layout/LinedList"/>
    <dgm:cxn modelId="{2EB4C59E-C4FA-4901-9749-89ED395506DC}" type="presParOf" srcId="{15794A00-6ADB-41AA-A4FC-3C72E374FF68}" destId="{E42E7EDF-F877-45EA-968C-A04D88B02167}" srcOrd="0" destOrd="0" presId="urn:microsoft.com/office/officeart/2008/layout/LinedList"/>
    <dgm:cxn modelId="{D5DB2BCA-4E5F-47BC-BB0D-226CC38F1344}" type="presParOf" srcId="{15794A00-6ADB-41AA-A4FC-3C72E374FF68}" destId="{493A953A-7DF3-484A-A01B-05BD34A4448A}" srcOrd="1" destOrd="0" presId="urn:microsoft.com/office/officeart/2008/layout/LinedList"/>
    <dgm:cxn modelId="{A6665143-A2C4-4582-929B-4347AAE24D15}" type="presParOf" srcId="{493A953A-7DF3-484A-A01B-05BD34A4448A}" destId="{FD20A5DA-7CF2-40DD-9F29-67430863D8C0}" srcOrd="0" destOrd="0" presId="urn:microsoft.com/office/officeart/2008/layout/LinedList"/>
    <dgm:cxn modelId="{5F438B7A-CAC3-4D26-9ACC-9648734721D3}" type="presParOf" srcId="{493A953A-7DF3-484A-A01B-05BD34A4448A}" destId="{84241486-4C4A-4B2B-9730-99CEB1DDF284}" srcOrd="1" destOrd="0" presId="urn:microsoft.com/office/officeart/2008/layout/LinedList"/>
    <dgm:cxn modelId="{45CCE538-B297-486A-874A-41218D6D3F9A}" type="presParOf" srcId="{15794A00-6ADB-41AA-A4FC-3C72E374FF68}" destId="{A834194D-16D8-438F-BE76-46EC98A2BB0A}" srcOrd="2" destOrd="0" presId="urn:microsoft.com/office/officeart/2008/layout/LinedList"/>
    <dgm:cxn modelId="{F4BE46E2-FAE2-4E74-8329-21FAF68B65EC}" type="presParOf" srcId="{15794A00-6ADB-41AA-A4FC-3C72E374FF68}" destId="{4C8B9B21-71AB-4C1F-BB7A-C6CBAB140C8F}" srcOrd="3" destOrd="0" presId="urn:microsoft.com/office/officeart/2008/layout/LinedList"/>
    <dgm:cxn modelId="{8353F112-B410-40DE-840F-5FEF46007BF1}" type="presParOf" srcId="{4C8B9B21-71AB-4C1F-BB7A-C6CBAB140C8F}" destId="{0F951D7C-7572-411D-9E4F-2B394107BCFB}" srcOrd="0" destOrd="0" presId="urn:microsoft.com/office/officeart/2008/layout/LinedList"/>
    <dgm:cxn modelId="{839C9497-B89D-4C3F-9280-0192C78D35A2}" type="presParOf" srcId="{4C8B9B21-71AB-4C1F-BB7A-C6CBAB140C8F}" destId="{460C3242-ED5B-4DBF-8695-FB48433BC991}" srcOrd="1" destOrd="0" presId="urn:microsoft.com/office/officeart/2008/layout/LinedList"/>
    <dgm:cxn modelId="{B3704CA9-2E2A-493C-9EFD-396F52E53A3D}" type="presParOf" srcId="{15794A00-6ADB-41AA-A4FC-3C72E374FF68}" destId="{A40DCB78-EA46-48D7-94C0-9B803842A9B3}" srcOrd="4" destOrd="0" presId="urn:microsoft.com/office/officeart/2008/layout/LinedList"/>
    <dgm:cxn modelId="{1B2AAF59-E4D7-4E87-922A-AF10F40EC191}" type="presParOf" srcId="{15794A00-6ADB-41AA-A4FC-3C72E374FF68}" destId="{C973ADC5-3F8D-421C-9C96-984A5C9B4BAA}" srcOrd="5" destOrd="0" presId="urn:microsoft.com/office/officeart/2008/layout/LinedList"/>
    <dgm:cxn modelId="{5AADE792-542F-4415-AB98-457BDBE8968C}" type="presParOf" srcId="{C973ADC5-3F8D-421C-9C96-984A5C9B4BAA}" destId="{5571B691-7008-422C-9CBE-0CB02A8E515B}" srcOrd="0" destOrd="0" presId="urn:microsoft.com/office/officeart/2008/layout/LinedList"/>
    <dgm:cxn modelId="{0F432B53-09D1-4BA4-BEF3-D450BE31F33E}" type="presParOf" srcId="{C973ADC5-3F8D-421C-9C96-984A5C9B4BAA}" destId="{BCB6BB17-10E9-4CAB-BF52-153D353288B3}" srcOrd="1" destOrd="0" presId="urn:microsoft.com/office/officeart/2008/layout/LinedList"/>
    <dgm:cxn modelId="{DAC8D333-93D1-40A8-9E74-E4DE6E71ABFD}" type="presParOf" srcId="{15794A00-6ADB-41AA-A4FC-3C72E374FF68}" destId="{97FF9BD0-8C36-441D-BF8A-B5AED6375713}" srcOrd="6" destOrd="0" presId="urn:microsoft.com/office/officeart/2008/layout/LinedList"/>
    <dgm:cxn modelId="{CC422E36-CCDE-45FC-8EDB-097089736FFA}" type="presParOf" srcId="{15794A00-6ADB-41AA-A4FC-3C72E374FF68}" destId="{05822F81-C711-4AB9-B0FA-574859FEE0F0}" srcOrd="7" destOrd="0" presId="urn:microsoft.com/office/officeart/2008/layout/LinedList"/>
    <dgm:cxn modelId="{F280C086-AF44-46DA-B833-84DB6ADE6B64}" type="presParOf" srcId="{05822F81-C711-4AB9-B0FA-574859FEE0F0}" destId="{EE15C3B0-26BA-4E06-8D80-1793406CA24A}" srcOrd="0" destOrd="0" presId="urn:microsoft.com/office/officeart/2008/layout/LinedList"/>
    <dgm:cxn modelId="{174EB1D7-8657-4C3C-B330-197755F17580}" type="presParOf" srcId="{05822F81-C711-4AB9-B0FA-574859FEE0F0}" destId="{284102A0-E64E-40D6-828A-B53FFB00E0D9}" srcOrd="1" destOrd="0" presId="urn:microsoft.com/office/officeart/2008/layout/LinedList"/>
    <dgm:cxn modelId="{39824803-3AD7-495A-B283-5CC36C66D1AB}" type="presParOf" srcId="{15794A00-6ADB-41AA-A4FC-3C72E374FF68}" destId="{3B61EA35-AD4A-4219-85DD-6FF65117E7C4}" srcOrd="8" destOrd="0" presId="urn:microsoft.com/office/officeart/2008/layout/LinedList"/>
    <dgm:cxn modelId="{8D49D588-BEA9-4A73-9928-6B504254D621}" type="presParOf" srcId="{15794A00-6ADB-41AA-A4FC-3C72E374FF68}" destId="{353C8644-DEC2-4B7C-B1EA-E60712EB51AF}" srcOrd="9" destOrd="0" presId="urn:microsoft.com/office/officeart/2008/layout/LinedList"/>
    <dgm:cxn modelId="{B1DFEC2D-8AA8-428C-8EEC-CD561532CC27}" type="presParOf" srcId="{353C8644-DEC2-4B7C-B1EA-E60712EB51AF}" destId="{1BBAEE07-91E5-4310-AB9D-F96B675065D4}" srcOrd="0" destOrd="0" presId="urn:microsoft.com/office/officeart/2008/layout/LinedList"/>
    <dgm:cxn modelId="{0986C8BA-D3DF-44D1-A0FA-7EA61AB4DCAA}" type="presParOf" srcId="{353C8644-DEC2-4B7C-B1EA-E60712EB51AF}" destId="{23F3700E-B1A6-41E6-9E56-1770275CE09B}" srcOrd="1" destOrd="0" presId="urn:microsoft.com/office/officeart/2008/layout/Lin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4D42FD3-9815-451B-9DEF-27ECC4E415D0}"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en-US"/>
        </a:p>
      </dgm:t>
    </dgm:pt>
    <dgm:pt modelId="{C249A6E6-35F9-4E79-B4E1-E34FC7E1CEAC}">
      <dgm:prSet/>
      <dgm:spPr>
        <a:solidFill>
          <a:srgbClr val="C3E4FD"/>
        </a:solidFill>
      </dgm:spPr>
      <dgm:t>
        <a:bodyPr/>
        <a:lstStyle/>
        <a:p>
          <a:r>
            <a:rPr lang="en-US" dirty="0">
              <a:solidFill>
                <a:srgbClr val="000000"/>
              </a:solidFill>
              <a:latin typeface="+mj-lt"/>
            </a:rPr>
            <a:t>Project Start Date</a:t>
          </a:r>
        </a:p>
      </dgm:t>
    </dgm:pt>
    <dgm:pt modelId="{3173C259-3C87-4B01-A750-39DDFC64D27E}" type="parTrans" cxnId="{DB135D57-651E-4317-B6A3-C4AD22488FC2}">
      <dgm:prSet/>
      <dgm:spPr/>
      <dgm:t>
        <a:bodyPr/>
        <a:lstStyle/>
        <a:p>
          <a:endParaRPr lang="en-US">
            <a:latin typeface="+mj-lt"/>
          </a:endParaRPr>
        </a:p>
      </dgm:t>
    </dgm:pt>
    <dgm:pt modelId="{D4833DF5-2C40-46DC-8238-65829666C9D5}" type="sibTrans" cxnId="{DB135D57-651E-4317-B6A3-C4AD22488FC2}">
      <dgm:prSet/>
      <dgm:spPr/>
      <dgm:t>
        <a:bodyPr/>
        <a:lstStyle/>
        <a:p>
          <a:endParaRPr lang="en-US">
            <a:latin typeface="+mj-lt"/>
          </a:endParaRPr>
        </a:p>
      </dgm:t>
    </dgm:pt>
    <dgm:pt modelId="{9F0BB81C-C806-4AD2-8C94-6FF2CD07A9CE}">
      <dgm:prSet/>
      <dgm:spPr>
        <a:solidFill>
          <a:srgbClr val="40AAFA"/>
        </a:solidFill>
      </dgm:spPr>
      <dgm:t>
        <a:bodyPr/>
        <a:lstStyle/>
        <a:p>
          <a:r>
            <a:rPr lang="en-US">
              <a:solidFill>
                <a:srgbClr val="000000"/>
              </a:solidFill>
              <a:latin typeface="+mj-lt"/>
            </a:rPr>
            <a:t>Project Finish Date</a:t>
          </a:r>
        </a:p>
      </dgm:t>
    </dgm:pt>
    <dgm:pt modelId="{BF94F9FD-C878-42BC-916F-63A893012FD6}" type="parTrans" cxnId="{C17E0383-496B-438D-9946-4FB0C6441BD1}">
      <dgm:prSet/>
      <dgm:spPr/>
      <dgm:t>
        <a:bodyPr/>
        <a:lstStyle/>
        <a:p>
          <a:endParaRPr lang="en-US">
            <a:latin typeface="+mj-lt"/>
          </a:endParaRPr>
        </a:p>
      </dgm:t>
    </dgm:pt>
    <dgm:pt modelId="{7D9C6039-29C3-4F49-A009-D1F178B0A192}" type="sibTrans" cxnId="{C17E0383-496B-438D-9946-4FB0C6441BD1}">
      <dgm:prSet/>
      <dgm:spPr/>
      <dgm:t>
        <a:bodyPr/>
        <a:lstStyle/>
        <a:p>
          <a:endParaRPr lang="en-US">
            <a:latin typeface="+mj-lt"/>
          </a:endParaRPr>
        </a:p>
      </dgm:t>
    </dgm:pt>
    <dgm:pt modelId="{A0A6AEDE-F937-4F22-AECE-8BBA1201B3FE}">
      <dgm:prSet/>
      <dgm:spPr>
        <a:solidFill>
          <a:srgbClr val="0685E4"/>
        </a:solidFill>
      </dgm:spPr>
      <dgm:t>
        <a:bodyPr/>
        <a:lstStyle/>
        <a:p>
          <a:r>
            <a:rPr lang="en-US">
              <a:latin typeface="+mj-lt"/>
            </a:rPr>
            <a:t>Baseline Schedule</a:t>
          </a:r>
        </a:p>
      </dgm:t>
    </dgm:pt>
    <dgm:pt modelId="{D336E618-B88F-4DD4-A9C2-C3E0E883C6A1}" type="parTrans" cxnId="{5FFF62D0-DA0C-4691-82A5-0225BBF1DBB0}">
      <dgm:prSet/>
      <dgm:spPr/>
      <dgm:t>
        <a:bodyPr/>
        <a:lstStyle/>
        <a:p>
          <a:endParaRPr lang="en-US">
            <a:latin typeface="+mj-lt"/>
          </a:endParaRPr>
        </a:p>
      </dgm:t>
    </dgm:pt>
    <dgm:pt modelId="{91908A5E-33F5-44A9-BE05-B634BD75C9DE}" type="sibTrans" cxnId="{5FFF62D0-DA0C-4691-82A5-0225BBF1DBB0}">
      <dgm:prSet/>
      <dgm:spPr/>
      <dgm:t>
        <a:bodyPr/>
        <a:lstStyle/>
        <a:p>
          <a:endParaRPr lang="en-US">
            <a:latin typeface="+mj-lt"/>
          </a:endParaRPr>
        </a:p>
      </dgm:t>
    </dgm:pt>
    <dgm:pt modelId="{D0293CCC-3823-4E79-85C6-47D3B4F223E9}">
      <dgm:prSet/>
      <dgm:spPr>
        <a:solidFill>
          <a:srgbClr val="056DBB"/>
        </a:solidFill>
      </dgm:spPr>
      <dgm:t>
        <a:bodyPr/>
        <a:lstStyle/>
        <a:p>
          <a:r>
            <a:rPr lang="en-US">
              <a:latin typeface="+mj-lt"/>
            </a:rPr>
            <a:t>Critical Path</a:t>
          </a:r>
        </a:p>
      </dgm:t>
    </dgm:pt>
    <dgm:pt modelId="{FE27B853-406C-4EEC-A168-5AA290581BAA}" type="parTrans" cxnId="{E1BBFDBC-A9E1-4C65-BD44-5BB1227DE6C6}">
      <dgm:prSet/>
      <dgm:spPr/>
      <dgm:t>
        <a:bodyPr/>
        <a:lstStyle/>
        <a:p>
          <a:endParaRPr lang="en-US">
            <a:latin typeface="+mj-lt"/>
          </a:endParaRPr>
        </a:p>
      </dgm:t>
    </dgm:pt>
    <dgm:pt modelId="{B3317D26-101D-434B-965D-DA60B9210EFD}" type="sibTrans" cxnId="{E1BBFDBC-A9E1-4C65-BD44-5BB1227DE6C6}">
      <dgm:prSet/>
      <dgm:spPr/>
      <dgm:t>
        <a:bodyPr/>
        <a:lstStyle/>
        <a:p>
          <a:endParaRPr lang="en-US">
            <a:latin typeface="+mj-lt"/>
          </a:endParaRPr>
        </a:p>
      </dgm:t>
    </dgm:pt>
    <dgm:pt modelId="{6C03C419-70D5-492D-91AB-0E479B681354}">
      <dgm:prSet/>
      <dgm:spPr>
        <a:solidFill>
          <a:srgbClr val="045594"/>
        </a:solidFill>
      </dgm:spPr>
      <dgm:t>
        <a:bodyPr/>
        <a:lstStyle/>
        <a:p>
          <a:r>
            <a:rPr lang="en-US">
              <a:latin typeface="+mj-lt"/>
            </a:rPr>
            <a:t>Recovery Schedule</a:t>
          </a:r>
        </a:p>
      </dgm:t>
    </dgm:pt>
    <dgm:pt modelId="{131965F6-CB45-4004-8D31-12611E786040}" type="parTrans" cxnId="{725CFA94-295A-44BE-B183-B8F81FCA01CB}">
      <dgm:prSet/>
      <dgm:spPr/>
      <dgm:t>
        <a:bodyPr/>
        <a:lstStyle/>
        <a:p>
          <a:endParaRPr lang="en-US">
            <a:latin typeface="+mj-lt"/>
          </a:endParaRPr>
        </a:p>
      </dgm:t>
    </dgm:pt>
    <dgm:pt modelId="{EEC28F80-1E2B-45DE-8270-CD9B18649E51}" type="sibTrans" cxnId="{725CFA94-295A-44BE-B183-B8F81FCA01CB}">
      <dgm:prSet/>
      <dgm:spPr/>
      <dgm:t>
        <a:bodyPr/>
        <a:lstStyle/>
        <a:p>
          <a:endParaRPr lang="en-US">
            <a:latin typeface="+mj-lt"/>
          </a:endParaRPr>
        </a:p>
      </dgm:t>
    </dgm:pt>
    <dgm:pt modelId="{804A99CD-4B2C-4C4E-BEA7-7E9DF014D102}" type="pres">
      <dgm:prSet presAssocID="{D4D42FD3-9815-451B-9DEF-27ECC4E415D0}" presName="linear" presStyleCnt="0">
        <dgm:presLayoutVars>
          <dgm:animLvl val="lvl"/>
          <dgm:resizeHandles val="exact"/>
        </dgm:presLayoutVars>
      </dgm:prSet>
      <dgm:spPr/>
    </dgm:pt>
    <dgm:pt modelId="{13D34E5A-4E30-4632-8342-1260C62CF015}" type="pres">
      <dgm:prSet presAssocID="{C249A6E6-35F9-4E79-B4E1-E34FC7E1CEAC}" presName="parentText" presStyleLbl="node1" presStyleIdx="0" presStyleCnt="5">
        <dgm:presLayoutVars>
          <dgm:chMax val="0"/>
          <dgm:bulletEnabled val="1"/>
        </dgm:presLayoutVars>
      </dgm:prSet>
      <dgm:spPr/>
    </dgm:pt>
    <dgm:pt modelId="{68941894-FC60-439C-A319-3E12C0D88F2C}" type="pres">
      <dgm:prSet presAssocID="{D4833DF5-2C40-46DC-8238-65829666C9D5}" presName="spacer" presStyleCnt="0"/>
      <dgm:spPr/>
    </dgm:pt>
    <dgm:pt modelId="{4868CDAD-D7BF-4D78-8455-4B2165775D8F}" type="pres">
      <dgm:prSet presAssocID="{9F0BB81C-C806-4AD2-8C94-6FF2CD07A9CE}" presName="parentText" presStyleLbl="node1" presStyleIdx="1" presStyleCnt="5">
        <dgm:presLayoutVars>
          <dgm:chMax val="0"/>
          <dgm:bulletEnabled val="1"/>
        </dgm:presLayoutVars>
      </dgm:prSet>
      <dgm:spPr/>
    </dgm:pt>
    <dgm:pt modelId="{CD36AE5F-2F77-4BEC-B145-A940A4FC4E5C}" type="pres">
      <dgm:prSet presAssocID="{7D9C6039-29C3-4F49-A009-D1F178B0A192}" presName="spacer" presStyleCnt="0"/>
      <dgm:spPr/>
    </dgm:pt>
    <dgm:pt modelId="{1FC57A26-6F7E-4BAC-AE66-2D7AEA61D951}" type="pres">
      <dgm:prSet presAssocID="{A0A6AEDE-F937-4F22-AECE-8BBA1201B3FE}" presName="parentText" presStyleLbl="node1" presStyleIdx="2" presStyleCnt="5">
        <dgm:presLayoutVars>
          <dgm:chMax val="0"/>
          <dgm:bulletEnabled val="1"/>
        </dgm:presLayoutVars>
      </dgm:prSet>
      <dgm:spPr/>
    </dgm:pt>
    <dgm:pt modelId="{D2118232-A352-4F41-9392-9EB6FA206C22}" type="pres">
      <dgm:prSet presAssocID="{91908A5E-33F5-44A9-BE05-B634BD75C9DE}" presName="spacer" presStyleCnt="0"/>
      <dgm:spPr/>
    </dgm:pt>
    <dgm:pt modelId="{B4A6BCEB-81DA-43BA-813A-E28ABC905C88}" type="pres">
      <dgm:prSet presAssocID="{D0293CCC-3823-4E79-85C6-47D3B4F223E9}" presName="parentText" presStyleLbl="node1" presStyleIdx="3" presStyleCnt="5">
        <dgm:presLayoutVars>
          <dgm:chMax val="0"/>
          <dgm:bulletEnabled val="1"/>
        </dgm:presLayoutVars>
      </dgm:prSet>
      <dgm:spPr/>
    </dgm:pt>
    <dgm:pt modelId="{9D58AEA3-DB62-44C9-A4C8-98176DD0F567}" type="pres">
      <dgm:prSet presAssocID="{B3317D26-101D-434B-965D-DA60B9210EFD}" presName="spacer" presStyleCnt="0"/>
      <dgm:spPr/>
    </dgm:pt>
    <dgm:pt modelId="{C141DA97-13C1-46F5-A5BE-7D7CD5A602BF}" type="pres">
      <dgm:prSet presAssocID="{6C03C419-70D5-492D-91AB-0E479B681354}" presName="parentText" presStyleLbl="node1" presStyleIdx="4" presStyleCnt="5">
        <dgm:presLayoutVars>
          <dgm:chMax val="0"/>
          <dgm:bulletEnabled val="1"/>
        </dgm:presLayoutVars>
      </dgm:prSet>
      <dgm:spPr/>
    </dgm:pt>
  </dgm:ptLst>
  <dgm:cxnLst>
    <dgm:cxn modelId="{5703F813-7AE4-467C-AB98-35CBC4111190}" type="presOf" srcId="{A0A6AEDE-F937-4F22-AECE-8BBA1201B3FE}" destId="{1FC57A26-6F7E-4BAC-AE66-2D7AEA61D951}" srcOrd="0" destOrd="0" presId="urn:microsoft.com/office/officeart/2005/8/layout/vList2"/>
    <dgm:cxn modelId="{811EBB32-6DFF-4C8F-847E-462E34A7939C}" type="presOf" srcId="{6C03C419-70D5-492D-91AB-0E479B681354}" destId="{C141DA97-13C1-46F5-A5BE-7D7CD5A602BF}" srcOrd="0" destOrd="0" presId="urn:microsoft.com/office/officeart/2005/8/layout/vList2"/>
    <dgm:cxn modelId="{DB135D57-651E-4317-B6A3-C4AD22488FC2}" srcId="{D4D42FD3-9815-451B-9DEF-27ECC4E415D0}" destId="{C249A6E6-35F9-4E79-B4E1-E34FC7E1CEAC}" srcOrd="0" destOrd="0" parTransId="{3173C259-3C87-4B01-A750-39DDFC64D27E}" sibTransId="{D4833DF5-2C40-46DC-8238-65829666C9D5}"/>
    <dgm:cxn modelId="{C17E0383-496B-438D-9946-4FB0C6441BD1}" srcId="{D4D42FD3-9815-451B-9DEF-27ECC4E415D0}" destId="{9F0BB81C-C806-4AD2-8C94-6FF2CD07A9CE}" srcOrd="1" destOrd="0" parTransId="{BF94F9FD-C878-42BC-916F-63A893012FD6}" sibTransId="{7D9C6039-29C3-4F49-A009-D1F178B0A192}"/>
    <dgm:cxn modelId="{4A25E784-3190-4AFC-9EF5-E49A7F9C2D1E}" type="presOf" srcId="{9F0BB81C-C806-4AD2-8C94-6FF2CD07A9CE}" destId="{4868CDAD-D7BF-4D78-8455-4B2165775D8F}" srcOrd="0" destOrd="0" presId="urn:microsoft.com/office/officeart/2005/8/layout/vList2"/>
    <dgm:cxn modelId="{725CFA94-295A-44BE-B183-B8F81FCA01CB}" srcId="{D4D42FD3-9815-451B-9DEF-27ECC4E415D0}" destId="{6C03C419-70D5-492D-91AB-0E479B681354}" srcOrd="4" destOrd="0" parTransId="{131965F6-CB45-4004-8D31-12611E786040}" sibTransId="{EEC28F80-1E2B-45DE-8270-CD9B18649E51}"/>
    <dgm:cxn modelId="{A21E40AE-E24D-4AB4-A2C2-3CDC8BAF859B}" type="presOf" srcId="{C249A6E6-35F9-4E79-B4E1-E34FC7E1CEAC}" destId="{13D34E5A-4E30-4632-8342-1260C62CF015}" srcOrd="0" destOrd="0" presId="urn:microsoft.com/office/officeart/2005/8/layout/vList2"/>
    <dgm:cxn modelId="{E1BBFDBC-A9E1-4C65-BD44-5BB1227DE6C6}" srcId="{D4D42FD3-9815-451B-9DEF-27ECC4E415D0}" destId="{D0293CCC-3823-4E79-85C6-47D3B4F223E9}" srcOrd="3" destOrd="0" parTransId="{FE27B853-406C-4EEC-A168-5AA290581BAA}" sibTransId="{B3317D26-101D-434B-965D-DA60B9210EFD}"/>
    <dgm:cxn modelId="{5FFF62D0-DA0C-4691-82A5-0225BBF1DBB0}" srcId="{D4D42FD3-9815-451B-9DEF-27ECC4E415D0}" destId="{A0A6AEDE-F937-4F22-AECE-8BBA1201B3FE}" srcOrd="2" destOrd="0" parTransId="{D336E618-B88F-4DD4-A9C2-C3E0E883C6A1}" sibTransId="{91908A5E-33F5-44A9-BE05-B634BD75C9DE}"/>
    <dgm:cxn modelId="{DEDF5CD3-F71B-4225-9F6D-2EDA7ACE7C67}" type="presOf" srcId="{D0293CCC-3823-4E79-85C6-47D3B4F223E9}" destId="{B4A6BCEB-81DA-43BA-813A-E28ABC905C88}" srcOrd="0" destOrd="0" presId="urn:microsoft.com/office/officeart/2005/8/layout/vList2"/>
    <dgm:cxn modelId="{7EF0F7D9-4350-455C-99AE-ABE62E277DBA}" type="presOf" srcId="{D4D42FD3-9815-451B-9DEF-27ECC4E415D0}" destId="{804A99CD-4B2C-4C4E-BEA7-7E9DF014D102}" srcOrd="0" destOrd="0" presId="urn:microsoft.com/office/officeart/2005/8/layout/vList2"/>
    <dgm:cxn modelId="{D3BDBDA3-1749-4CC8-BE4C-30096F25E4E8}" type="presParOf" srcId="{804A99CD-4B2C-4C4E-BEA7-7E9DF014D102}" destId="{13D34E5A-4E30-4632-8342-1260C62CF015}" srcOrd="0" destOrd="0" presId="urn:microsoft.com/office/officeart/2005/8/layout/vList2"/>
    <dgm:cxn modelId="{D9FF9BF9-872B-472B-AA6D-8108C0CC052B}" type="presParOf" srcId="{804A99CD-4B2C-4C4E-BEA7-7E9DF014D102}" destId="{68941894-FC60-439C-A319-3E12C0D88F2C}" srcOrd="1" destOrd="0" presId="urn:microsoft.com/office/officeart/2005/8/layout/vList2"/>
    <dgm:cxn modelId="{5180FD48-8DE9-467F-9E5E-43A5781CE22E}" type="presParOf" srcId="{804A99CD-4B2C-4C4E-BEA7-7E9DF014D102}" destId="{4868CDAD-D7BF-4D78-8455-4B2165775D8F}" srcOrd="2" destOrd="0" presId="urn:microsoft.com/office/officeart/2005/8/layout/vList2"/>
    <dgm:cxn modelId="{3CC5F92F-943B-47C1-A167-68429B00D995}" type="presParOf" srcId="{804A99CD-4B2C-4C4E-BEA7-7E9DF014D102}" destId="{CD36AE5F-2F77-4BEC-B145-A940A4FC4E5C}" srcOrd="3" destOrd="0" presId="urn:microsoft.com/office/officeart/2005/8/layout/vList2"/>
    <dgm:cxn modelId="{E183CBEA-3514-4E17-AA4D-36537DC44AF6}" type="presParOf" srcId="{804A99CD-4B2C-4C4E-BEA7-7E9DF014D102}" destId="{1FC57A26-6F7E-4BAC-AE66-2D7AEA61D951}" srcOrd="4" destOrd="0" presId="urn:microsoft.com/office/officeart/2005/8/layout/vList2"/>
    <dgm:cxn modelId="{9CFEEAA6-88E8-4242-BCFB-9D66247BD818}" type="presParOf" srcId="{804A99CD-4B2C-4C4E-BEA7-7E9DF014D102}" destId="{D2118232-A352-4F41-9392-9EB6FA206C22}" srcOrd="5" destOrd="0" presId="urn:microsoft.com/office/officeart/2005/8/layout/vList2"/>
    <dgm:cxn modelId="{E3EF4993-A675-475F-A419-E786F9DAAF91}" type="presParOf" srcId="{804A99CD-4B2C-4C4E-BEA7-7E9DF014D102}" destId="{B4A6BCEB-81DA-43BA-813A-E28ABC905C88}" srcOrd="6" destOrd="0" presId="urn:microsoft.com/office/officeart/2005/8/layout/vList2"/>
    <dgm:cxn modelId="{F4B23BD4-69B2-441A-87D7-DA0C97862E31}" type="presParOf" srcId="{804A99CD-4B2C-4C4E-BEA7-7E9DF014D102}" destId="{9D58AEA3-DB62-44C9-A4C8-98176DD0F567}" srcOrd="7" destOrd="0" presId="urn:microsoft.com/office/officeart/2005/8/layout/vList2"/>
    <dgm:cxn modelId="{9961F603-E2CD-49C8-BFAB-58FE5BBD47F5}" type="presParOf" srcId="{804A99CD-4B2C-4C4E-BEA7-7E9DF014D102}" destId="{C141DA97-13C1-46F5-A5BE-7D7CD5A602BF}"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2E7EDF-F877-45EA-968C-A04D88B02167}">
      <dsp:nvSpPr>
        <dsp:cNvPr id="0" name=""/>
        <dsp:cNvSpPr/>
      </dsp:nvSpPr>
      <dsp:spPr>
        <a:xfrm>
          <a:off x="0" y="623"/>
          <a:ext cx="6492875" cy="0"/>
        </a:xfrm>
        <a:prstGeom prst="line">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D20A5DA-7CF2-40DD-9F29-67430863D8C0}">
      <dsp:nvSpPr>
        <dsp:cNvPr id="0" name=""/>
        <dsp:cNvSpPr/>
      </dsp:nvSpPr>
      <dsp:spPr>
        <a:xfrm>
          <a:off x="0" y="623"/>
          <a:ext cx="6492875" cy="10208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kern="1200" dirty="0">
              <a:solidFill>
                <a:srgbClr val="000000"/>
              </a:solidFill>
              <a:latin typeface="+mj-lt"/>
            </a:rPr>
            <a:t>Work Breakdown Structure</a:t>
          </a:r>
        </a:p>
      </dsp:txBody>
      <dsp:txXfrm>
        <a:off x="0" y="623"/>
        <a:ext cx="6492875" cy="1020830"/>
      </dsp:txXfrm>
    </dsp:sp>
    <dsp:sp modelId="{A834194D-16D8-438F-BE76-46EC98A2BB0A}">
      <dsp:nvSpPr>
        <dsp:cNvPr id="0" name=""/>
        <dsp:cNvSpPr/>
      </dsp:nvSpPr>
      <dsp:spPr>
        <a:xfrm>
          <a:off x="0" y="1021453"/>
          <a:ext cx="6492875" cy="0"/>
        </a:xfrm>
        <a:prstGeom prst="line">
          <a:avLst/>
        </a:prstGeom>
        <a:solidFill>
          <a:schemeClr val="accent2">
            <a:hueOff val="4279006"/>
            <a:satOff val="3112"/>
            <a:lumOff val="-3284"/>
            <a:alphaOff val="0"/>
          </a:schemeClr>
        </a:solidFill>
        <a:ln w="12700" cap="flat" cmpd="sng" algn="ctr">
          <a:solidFill>
            <a:schemeClr val="accent2">
              <a:hueOff val="4279006"/>
              <a:satOff val="3112"/>
              <a:lumOff val="-3284"/>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F951D7C-7572-411D-9E4F-2B394107BCFB}">
      <dsp:nvSpPr>
        <dsp:cNvPr id="0" name=""/>
        <dsp:cNvSpPr/>
      </dsp:nvSpPr>
      <dsp:spPr>
        <a:xfrm>
          <a:off x="0" y="1021453"/>
          <a:ext cx="6492875" cy="10208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kern="1200" dirty="0">
              <a:solidFill>
                <a:srgbClr val="000000"/>
              </a:solidFill>
              <a:latin typeface="+mj-lt"/>
            </a:rPr>
            <a:t>Baseline &amp; Planned Duration</a:t>
          </a:r>
        </a:p>
      </dsp:txBody>
      <dsp:txXfrm>
        <a:off x="0" y="1021453"/>
        <a:ext cx="6492875" cy="1020830"/>
      </dsp:txXfrm>
    </dsp:sp>
    <dsp:sp modelId="{A40DCB78-EA46-48D7-94C0-9B803842A9B3}">
      <dsp:nvSpPr>
        <dsp:cNvPr id="0" name=""/>
        <dsp:cNvSpPr/>
      </dsp:nvSpPr>
      <dsp:spPr>
        <a:xfrm>
          <a:off x="0" y="2042284"/>
          <a:ext cx="6492875" cy="0"/>
        </a:xfrm>
        <a:prstGeom prst="line">
          <a:avLst/>
        </a:prstGeom>
        <a:solidFill>
          <a:schemeClr val="accent2">
            <a:hueOff val="8558012"/>
            <a:satOff val="6224"/>
            <a:lumOff val="-6569"/>
            <a:alphaOff val="0"/>
          </a:schemeClr>
        </a:solidFill>
        <a:ln w="12700" cap="flat" cmpd="sng" algn="ctr">
          <a:solidFill>
            <a:schemeClr val="accent2">
              <a:hueOff val="8558012"/>
              <a:satOff val="6224"/>
              <a:lumOff val="-6569"/>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571B691-7008-422C-9CBE-0CB02A8E515B}">
      <dsp:nvSpPr>
        <dsp:cNvPr id="0" name=""/>
        <dsp:cNvSpPr/>
      </dsp:nvSpPr>
      <dsp:spPr>
        <a:xfrm>
          <a:off x="0" y="2042284"/>
          <a:ext cx="6492875" cy="10208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kern="1200" dirty="0">
              <a:solidFill>
                <a:srgbClr val="000000"/>
              </a:solidFill>
              <a:latin typeface="+mj-lt"/>
            </a:rPr>
            <a:t>Milestones</a:t>
          </a:r>
        </a:p>
      </dsp:txBody>
      <dsp:txXfrm>
        <a:off x="0" y="2042284"/>
        <a:ext cx="6492875" cy="1020830"/>
      </dsp:txXfrm>
    </dsp:sp>
    <dsp:sp modelId="{97FF9BD0-8C36-441D-BF8A-B5AED6375713}">
      <dsp:nvSpPr>
        <dsp:cNvPr id="0" name=""/>
        <dsp:cNvSpPr/>
      </dsp:nvSpPr>
      <dsp:spPr>
        <a:xfrm>
          <a:off x="0" y="3063115"/>
          <a:ext cx="6492875" cy="0"/>
        </a:xfrm>
        <a:prstGeom prst="line">
          <a:avLst/>
        </a:prstGeom>
        <a:solidFill>
          <a:schemeClr val="accent2">
            <a:hueOff val="12837017"/>
            <a:satOff val="9336"/>
            <a:lumOff val="-9853"/>
            <a:alphaOff val="0"/>
          </a:schemeClr>
        </a:solidFill>
        <a:ln w="12700" cap="flat" cmpd="sng" algn="ctr">
          <a:solidFill>
            <a:schemeClr val="accent2">
              <a:hueOff val="12837017"/>
              <a:satOff val="9336"/>
              <a:lumOff val="-985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EE15C3B0-26BA-4E06-8D80-1793406CA24A}">
      <dsp:nvSpPr>
        <dsp:cNvPr id="0" name=""/>
        <dsp:cNvSpPr/>
      </dsp:nvSpPr>
      <dsp:spPr>
        <a:xfrm>
          <a:off x="0" y="3063115"/>
          <a:ext cx="6492875" cy="10208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kern="1200" dirty="0">
              <a:solidFill>
                <a:srgbClr val="000000"/>
              </a:solidFill>
              <a:latin typeface="+mj-lt"/>
            </a:rPr>
            <a:t>Predecessors/Successors</a:t>
          </a:r>
        </a:p>
      </dsp:txBody>
      <dsp:txXfrm>
        <a:off x="0" y="3063115"/>
        <a:ext cx="6492875" cy="1020830"/>
      </dsp:txXfrm>
    </dsp:sp>
    <dsp:sp modelId="{3B61EA35-AD4A-4219-85DD-6FF65117E7C4}">
      <dsp:nvSpPr>
        <dsp:cNvPr id="0" name=""/>
        <dsp:cNvSpPr/>
      </dsp:nvSpPr>
      <dsp:spPr>
        <a:xfrm>
          <a:off x="0" y="4083946"/>
          <a:ext cx="6492875" cy="0"/>
        </a:xfrm>
        <a:prstGeom prst="line">
          <a:avLst/>
        </a:prstGeom>
        <a:solidFill>
          <a:schemeClr val="accent2">
            <a:hueOff val="17116024"/>
            <a:satOff val="12448"/>
            <a:lumOff val="-13138"/>
            <a:alphaOff val="0"/>
          </a:schemeClr>
        </a:solidFill>
        <a:ln w="12700" cap="flat" cmpd="sng" algn="ctr">
          <a:solidFill>
            <a:schemeClr val="accent2">
              <a:hueOff val="17116024"/>
              <a:satOff val="12448"/>
              <a:lumOff val="-1313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BBAEE07-91E5-4310-AB9D-F96B675065D4}">
      <dsp:nvSpPr>
        <dsp:cNvPr id="0" name=""/>
        <dsp:cNvSpPr/>
      </dsp:nvSpPr>
      <dsp:spPr>
        <a:xfrm>
          <a:off x="0" y="4083946"/>
          <a:ext cx="6492875" cy="10208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1920" tIns="121920" rIns="121920" bIns="121920" numCol="1" spcCol="1270" anchor="t" anchorCtr="0">
          <a:noAutofit/>
        </a:bodyPr>
        <a:lstStyle/>
        <a:p>
          <a:pPr marL="0" lvl="0" indent="0" algn="l" defTabSz="1422400">
            <a:lnSpc>
              <a:spcPct val="90000"/>
            </a:lnSpc>
            <a:spcBef>
              <a:spcPct val="0"/>
            </a:spcBef>
            <a:spcAft>
              <a:spcPct val="35000"/>
            </a:spcAft>
            <a:buNone/>
          </a:pPr>
          <a:r>
            <a:rPr lang="en-US" sz="3200" kern="1200" dirty="0">
              <a:solidFill>
                <a:srgbClr val="000000"/>
              </a:solidFill>
              <a:latin typeface="+mj-lt"/>
            </a:rPr>
            <a:t>Critical Path</a:t>
          </a:r>
        </a:p>
      </dsp:txBody>
      <dsp:txXfrm>
        <a:off x="0" y="4083946"/>
        <a:ext cx="6492875" cy="10208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D34E5A-4E30-4632-8342-1260C62CF015}">
      <dsp:nvSpPr>
        <dsp:cNvPr id="0" name=""/>
        <dsp:cNvSpPr/>
      </dsp:nvSpPr>
      <dsp:spPr>
        <a:xfrm>
          <a:off x="0" y="57721"/>
          <a:ext cx="6263640" cy="983384"/>
        </a:xfrm>
        <a:prstGeom prst="roundRect">
          <a:avLst/>
        </a:prstGeom>
        <a:solidFill>
          <a:srgbClr val="C3E4F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marL="0" lvl="0" indent="0" algn="l" defTabSz="1822450">
            <a:lnSpc>
              <a:spcPct val="90000"/>
            </a:lnSpc>
            <a:spcBef>
              <a:spcPct val="0"/>
            </a:spcBef>
            <a:spcAft>
              <a:spcPct val="35000"/>
            </a:spcAft>
            <a:buNone/>
          </a:pPr>
          <a:r>
            <a:rPr lang="en-US" sz="4100" kern="1200" dirty="0">
              <a:solidFill>
                <a:srgbClr val="000000"/>
              </a:solidFill>
              <a:latin typeface="+mj-lt"/>
            </a:rPr>
            <a:t>Project Start Date</a:t>
          </a:r>
        </a:p>
      </dsp:txBody>
      <dsp:txXfrm>
        <a:off x="48005" y="105726"/>
        <a:ext cx="6167630" cy="887374"/>
      </dsp:txXfrm>
    </dsp:sp>
    <dsp:sp modelId="{4868CDAD-D7BF-4D78-8455-4B2165775D8F}">
      <dsp:nvSpPr>
        <dsp:cNvPr id="0" name=""/>
        <dsp:cNvSpPr/>
      </dsp:nvSpPr>
      <dsp:spPr>
        <a:xfrm>
          <a:off x="0" y="1159186"/>
          <a:ext cx="6263640" cy="983384"/>
        </a:xfrm>
        <a:prstGeom prst="roundRect">
          <a:avLst/>
        </a:prstGeom>
        <a:solidFill>
          <a:srgbClr val="40AAF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marL="0" lvl="0" indent="0" algn="l" defTabSz="1822450">
            <a:lnSpc>
              <a:spcPct val="90000"/>
            </a:lnSpc>
            <a:spcBef>
              <a:spcPct val="0"/>
            </a:spcBef>
            <a:spcAft>
              <a:spcPct val="35000"/>
            </a:spcAft>
            <a:buNone/>
          </a:pPr>
          <a:r>
            <a:rPr lang="en-US" sz="4100" kern="1200">
              <a:solidFill>
                <a:srgbClr val="000000"/>
              </a:solidFill>
              <a:latin typeface="+mj-lt"/>
            </a:rPr>
            <a:t>Project Finish Date</a:t>
          </a:r>
        </a:p>
      </dsp:txBody>
      <dsp:txXfrm>
        <a:off x="48005" y="1207191"/>
        <a:ext cx="6167630" cy="887374"/>
      </dsp:txXfrm>
    </dsp:sp>
    <dsp:sp modelId="{1FC57A26-6F7E-4BAC-AE66-2D7AEA61D951}">
      <dsp:nvSpPr>
        <dsp:cNvPr id="0" name=""/>
        <dsp:cNvSpPr/>
      </dsp:nvSpPr>
      <dsp:spPr>
        <a:xfrm>
          <a:off x="0" y="2260651"/>
          <a:ext cx="6263640" cy="983384"/>
        </a:xfrm>
        <a:prstGeom prst="roundRect">
          <a:avLst/>
        </a:prstGeom>
        <a:solidFill>
          <a:srgbClr val="0685E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marL="0" lvl="0" indent="0" algn="l" defTabSz="1822450">
            <a:lnSpc>
              <a:spcPct val="90000"/>
            </a:lnSpc>
            <a:spcBef>
              <a:spcPct val="0"/>
            </a:spcBef>
            <a:spcAft>
              <a:spcPct val="35000"/>
            </a:spcAft>
            <a:buNone/>
          </a:pPr>
          <a:r>
            <a:rPr lang="en-US" sz="4100" kern="1200">
              <a:latin typeface="+mj-lt"/>
            </a:rPr>
            <a:t>Baseline Schedule</a:t>
          </a:r>
        </a:p>
      </dsp:txBody>
      <dsp:txXfrm>
        <a:off x="48005" y="2308656"/>
        <a:ext cx="6167630" cy="887374"/>
      </dsp:txXfrm>
    </dsp:sp>
    <dsp:sp modelId="{B4A6BCEB-81DA-43BA-813A-E28ABC905C88}">
      <dsp:nvSpPr>
        <dsp:cNvPr id="0" name=""/>
        <dsp:cNvSpPr/>
      </dsp:nvSpPr>
      <dsp:spPr>
        <a:xfrm>
          <a:off x="0" y="3362116"/>
          <a:ext cx="6263640" cy="983384"/>
        </a:xfrm>
        <a:prstGeom prst="roundRect">
          <a:avLst/>
        </a:prstGeom>
        <a:solidFill>
          <a:srgbClr val="056DBB"/>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marL="0" lvl="0" indent="0" algn="l" defTabSz="1822450">
            <a:lnSpc>
              <a:spcPct val="90000"/>
            </a:lnSpc>
            <a:spcBef>
              <a:spcPct val="0"/>
            </a:spcBef>
            <a:spcAft>
              <a:spcPct val="35000"/>
            </a:spcAft>
            <a:buNone/>
          </a:pPr>
          <a:r>
            <a:rPr lang="en-US" sz="4100" kern="1200">
              <a:latin typeface="+mj-lt"/>
            </a:rPr>
            <a:t>Critical Path</a:t>
          </a:r>
        </a:p>
      </dsp:txBody>
      <dsp:txXfrm>
        <a:off x="48005" y="3410121"/>
        <a:ext cx="6167630" cy="887374"/>
      </dsp:txXfrm>
    </dsp:sp>
    <dsp:sp modelId="{C141DA97-13C1-46F5-A5BE-7D7CD5A602BF}">
      <dsp:nvSpPr>
        <dsp:cNvPr id="0" name=""/>
        <dsp:cNvSpPr/>
      </dsp:nvSpPr>
      <dsp:spPr>
        <a:xfrm>
          <a:off x="0" y="4463581"/>
          <a:ext cx="6263640" cy="983384"/>
        </a:xfrm>
        <a:prstGeom prst="roundRect">
          <a:avLst/>
        </a:prstGeom>
        <a:solidFill>
          <a:srgbClr val="04559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6210" tIns="156210" rIns="156210" bIns="156210" numCol="1" spcCol="1270" anchor="ctr" anchorCtr="0">
          <a:noAutofit/>
        </a:bodyPr>
        <a:lstStyle/>
        <a:p>
          <a:pPr marL="0" lvl="0" indent="0" algn="l" defTabSz="1822450">
            <a:lnSpc>
              <a:spcPct val="90000"/>
            </a:lnSpc>
            <a:spcBef>
              <a:spcPct val="0"/>
            </a:spcBef>
            <a:spcAft>
              <a:spcPct val="35000"/>
            </a:spcAft>
            <a:buNone/>
          </a:pPr>
          <a:r>
            <a:rPr lang="en-US" sz="4100" kern="1200">
              <a:latin typeface="+mj-lt"/>
            </a:rPr>
            <a:t>Recovery Schedule</a:t>
          </a:r>
        </a:p>
      </dsp:txBody>
      <dsp:txXfrm>
        <a:off x="48005" y="4511586"/>
        <a:ext cx="6167630" cy="887374"/>
      </dsp:txXfrm>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6434"/>
          </a:xfrm>
          <a:prstGeom prst="rect">
            <a:avLst/>
          </a:prstGeom>
        </p:spPr>
        <p:txBody>
          <a:bodyPr vert="horz" lIns="93177" tIns="46589" rIns="93177" bIns="46589"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6434"/>
          </a:xfrm>
          <a:prstGeom prst="rect">
            <a:avLst/>
          </a:prstGeom>
        </p:spPr>
        <p:txBody>
          <a:bodyPr vert="horz" lIns="93177" tIns="46589" rIns="93177" bIns="46589" rtlCol="0"/>
          <a:lstStyle>
            <a:lvl1pPr algn="r">
              <a:defRPr sz="1200"/>
            </a:lvl1pPr>
          </a:lstStyle>
          <a:p>
            <a:fld id="{91B8D0D7-DADE-4A8C-8087-BBE9B087E1A8}" type="datetimeFigureOut">
              <a:rPr lang="en-US" smtClean="0"/>
              <a:t>11/4/2025</a:t>
            </a:fld>
            <a:endParaRPr lang="en-US"/>
          </a:p>
        </p:txBody>
      </p:sp>
      <p:sp>
        <p:nvSpPr>
          <p:cNvPr id="4" name="Footer Placeholder 3"/>
          <p:cNvSpPr>
            <a:spLocks noGrp="1"/>
          </p:cNvSpPr>
          <p:nvPr>
            <p:ph type="ftr" sz="quarter" idx="2"/>
          </p:nvPr>
        </p:nvSpPr>
        <p:spPr>
          <a:xfrm>
            <a:off x="0" y="8829967"/>
            <a:ext cx="3037840" cy="466433"/>
          </a:xfrm>
          <a:prstGeom prst="rect">
            <a:avLst/>
          </a:prstGeom>
        </p:spPr>
        <p:txBody>
          <a:bodyPr vert="horz" lIns="93177" tIns="46589" rIns="93177" bIns="46589"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6433"/>
          </a:xfrm>
          <a:prstGeom prst="rect">
            <a:avLst/>
          </a:prstGeom>
        </p:spPr>
        <p:txBody>
          <a:bodyPr vert="horz" lIns="93177" tIns="46589" rIns="93177" bIns="46589" rtlCol="0" anchor="b"/>
          <a:lstStyle>
            <a:lvl1pPr algn="r">
              <a:defRPr sz="1200"/>
            </a:lvl1pPr>
          </a:lstStyle>
          <a:p>
            <a:fld id="{87C481B1-F8BE-4D7E-9ECF-112D4423F9C7}" type="slidenum">
              <a:rPr lang="en-US" smtClean="0"/>
              <a:t>‹#›</a:t>
            </a:fld>
            <a:endParaRPr lang="en-US"/>
          </a:p>
        </p:txBody>
      </p:sp>
    </p:spTree>
    <p:extLst>
      <p:ext uri="{BB962C8B-B14F-4D97-AF65-F5344CB8AC3E}">
        <p14:creationId xmlns:p14="http://schemas.microsoft.com/office/powerpoint/2010/main" val="41825400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8475" cy="466725"/>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970338" y="0"/>
            <a:ext cx="3038475" cy="466725"/>
          </a:xfrm>
          <a:prstGeom prst="rect">
            <a:avLst/>
          </a:prstGeom>
        </p:spPr>
        <p:txBody>
          <a:bodyPr vert="horz" lIns="91440" tIns="45720" rIns="91440" bIns="45720" rtlCol="0"/>
          <a:lstStyle>
            <a:lvl1pPr algn="r">
              <a:defRPr sz="1200"/>
            </a:lvl1pPr>
          </a:lstStyle>
          <a:p>
            <a:fld id="{8EE710C4-21D0-47E5-885F-557860E8597F}" type="datetimeFigureOut">
              <a:rPr lang="en-US" smtClean="0"/>
              <a:t>11/4/2025</a:t>
            </a:fld>
            <a:endParaRPr lang="en-US"/>
          </a:p>
        </p:txBody>
      </p:sp>
      <p:sp>
        <p:nvSpPr>
          <p:cNvPr id="4" name="Slide Image Placeholder 3"/>
          <p:cNvSpPr>
            <a:spLocks noGrp="1" noRot="1" noChangeAspect="1"/>
          </p:cNvSpPr>
          <p:nvPr>
            <p:ph type="sldImg" idx="2"/>
          </p:nvPr>
        </p:nvSpPr>
        <p:spPr>
          <a:xfrm>
            <a:off x="717550" y="1162050"/>
            <a:ext cx="5575300" cy="31369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01675" y="4473575"/>
            <a:ext cx="5607050" cy="366077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675"/>
            <a:ext cx="3038475" cy="466725"/>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970338" y="8829675"/>
            <a:ext cx="3038475" cy="466725"/>
          </a:xfrm>
          <a:prstGeom prst="rect">
            <a:avLst/>
          </a:prstGeom>
        </p:spPr>
        <p:txBody>
          <a:bodyPr vert="horz" lIns="91440" tIns="45720" rIns="91440" bIns="45720" rtlCol="0" anchor="b"/>
          <a:lstStyle>
            <a:lvl1pPr algn="r">
              <a:defRPr sz="1200"/>
            </a:lvl1pPr>
          </a:lstStyle>
          <a:p>
            <a:fld id="{9270B105-C37A-48A0-84FA-EAD0BF1997AC}" type="slidenum">
              <a:rPr lang="en-US" smtClean="0"/>
              <a:t>‹#›</a:t>
            </a:fld>
            <a:endParaRPr lang="en-US"/>
          </a:p>
        </p:txBody>
      </p:sp>
    </p:spTree>
    <p:extLst>
      <p:ext uri="{BB962C8B-B14F-4D97-AF65-F5344CB8AC3E}">
        <p14:creationId xmlns:p14="http://schemas.microsoft.com/office/powerpoint/2010/main" val="1692322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alpha.wrke.io/project-management-guide/glossary/"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projectinsight.net/features/intelligent-scheduling"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purpose of this class is to understand the terminology and structure of a Primavera P6 schedule.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Course Material: </a:t>
            </a:r>
            <a:r>
              <a:rPr lang="en-US" i="0" dirty="0"/>
              <a:t>Provide participants copy of the P6 schedule print out for PI 0017962 and paddles for answers. It is needed for the practicum activity.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Training Time: </a:t>
            </a:r>
            <a:r>
              <a:rPr lang="en-US" i="0"/>
              <a:t>30 minutes</a:t>
            </a:r>
            <a:endParaRPr lang="en-US" i="0" dirty="0"/>
          </a:p>
          <a:p>
            <a:endParaRPr lang="en-US" dirty="0"/>
          </a:p>
        </p:txBody>
      </p:sp>
      <p:sp>
        <p:nvSpPr>
          <p:cNvPr id="4" name="Slide Number Placeholder 3"/>
          <p:cNvSpPr>
            <a:spLocks noGrp="1"/>
          </p:cNvSpPr>
          <p:nvPr>
            <p:ph type="sldNum" sz="quarter" idx="5"/>
          </p:nvPr>
        </p:nvSpPr>
        <p:spPr/>
        <p:txBody>
          <a:bodyPr/>
          <a:lstStyle/>
          <a:p>
            <a:fld id="{9270B105-C37A-48A0-84FA-EAD0BF1997AC}" type="slidenum">
              <a:rPr lang="en-US" smtClean="0"/>
              <a:t>1</a:t>
            </a:fld>
            <a:endParaRPr lang="en-US"/>
          </a:p>
        </p:txBody>
      </p:sp>
    </p:spTree>
    <p:extLst>
      <p:ext uri="{BB962C8B-B14F-4D97-AF65-F5344CB8AC3E}">
        <p14:creationId xmlns:p14="http://schemas.microsoft.com/office/powerpoint/2010/main" val="1443676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bg1"/>
                </a:solidFill>
              </a:rPr>
              <a:t>(click 1) To figure out the remaining duration, the PM must know two things: first what was the planned duration &amp; second what is the estimated %complete for the work associated with that activity?</a:t>
            </a:r>
          </a:p>
          <a:p>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bg1"/>
                </a:solidFill>
              </a:rPr>
              <a:t>(click 2) For example, if there is a design activity with the planned duration of 20 days and the designer tells the PM that the work is 30% complete, the PM would know that means that there is still 70% of the work to complete.  The planned duration is a guide for how long that activity normally takes to complete. Therefore, in this example, the PM would multiple the planned duration by the % of work that is left. The answer would be the remaining duration for the activity and this information would be entered into P6.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10</a:t>
            </a:fld>
            <a:endParaRPr lang="en-US"/>
          </a:p>
        </p:txBody>
      </p:sp>
    </p:spTree>
    <p:extLst>
      <p:ext uri="{BB962C8B-B14F-4D97-AF65-F5344CB8AC3E}">
        <p14:creationId xmlns:p14="http://schemas.microsoft.com/office/powerpoint/2010/main" val="17581695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bg1"/>
                </a:solidFill>
              </a:rPr>
              <a:t>(click 1) A milestone is symbolized in P6 as a diamond. A project milestone is a task of zero duration that shows an important achievement in a project. The milestones should represent a clear sequence of events that incrementally build up until your project is complete.</a:t>
            </a:r>
          </a:p>
          <a:p>
            <a:r>
              <a:rPr lang="en-US" dirty="0">
                <a:solidFill>
                  <a:schemeClr val="bg1"/>
                </a:solidFill>
              </a:rPr>
              <a:t>(click 2) OPD has assigned 3 milestones that a PM must make as part of being compliant with the OPD metrics. Although the PM milestones are milestones in the P6 schedule, they are not the only milestones for the project. </a:t>
            </a:r>
          </a:p>
          <a:p>
            <a:r>
              <a:rPr lang="en-US" dirty="0">
                <a:solidFill>
                  <a:schemeClr val="bg1"/>
                </a:solidFill>
              </a:rPr>
              <a:t>(click 3) For example, receiving the notice to proceed for the consultant contract on baseline schedule is a milestone but it is not a metric for the PM. However, it is important for the schedule to remain on baseline. If the NTP is not received per the BL date, the project is potentially at risk of being delayed and not recovering the schedule. </a:t>
            </a:r>
          </a:p>
          <a:p>
            <a:endParaRPr lang="en-US" dirty="0">
              <a:solidFill>
                <a:schemeClr val="bg1"/>
              </a:solidFill>
            </a:endParaRPr>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11</a:t>
            </a:fld>
            <a:endParaRPr lang="en-US"/>
          </a:p>
        </p:txBody>
      </p:sp>
    </p:spTree>
    <p:extLst>
      <p:ext uri="{BB962C8B-B14F-4D97-AF65-F5344CB8AC3E}">
        <p14:creationId xmlns:p14="http://schemas.microsoft.com/office/powerpoint/2010/main" val="450910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bg1"/>
                </a:solidFill>
              </a:rPr>
              <a:t>(click 1) Predecessor - </a:t>
            </a:r>
            <a:r>
              <a:rPr lang="en-US" sz="1200" dirty="0"/>
              <a:t>a task that must start or be completed before the next task can begin.</a:t>
            </a:r>
          </a:p>
          <a:p>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bg1"/>
                </a:solidFill>
              </a:rPr>
              <a:t> (click 2) Successor - </a:t>
            </a:r>
            <a:r>
              <a:rPr lang="en-US" sz="1200" dirty="0"/>
              <a:t>a task that begins after the predecessor has begun or is completed.</a:t>
            </a:r>
          </a:p>
          <a:p>
            <a:endParaRPr lang="en-US" dirty="0">
              <a:solidFill>
                <a:schemeClr val="bg1"/>
              </a:solidFill>
            </a:endParaRPr>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12</a:t>
            </a:fld>
            <a:endParaRPr lang="en-US"/>
          </a:p>
        </p:txBody>
      </p:sp>
    </p:spTree>
    <p:extLst>
      <p:ext uri="{BB962C8B-B14F-4D97-AF65-F5344CB8AC3E}">
        <p14:creationId xmlns:p14="http://schemas.microsoft.com/office/powerpoint/2010/main" val="30631596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bg1"/>
                </a:solidFill>
              </a:rPr>
              <a:t>This is an excerpt from a P6 schedule for activities involved with the concept report. The predecessor and successor are easily identified among tasks that are part of the same work breakdown structure for a particular task. For this example, the 3 sub tasks are for the Concept Report Approval. </a:t>
            </a:r>
          </a:p>
          <a:p>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bg1"/>
                </a:solidFill>
              </a:rPr>
              <a:t>(click 1) By reviewing the BL start and finish dates of each of the 3 activities, it is easy to identify which activity must start before another activity. For task 02800, the task must be completed before task 02900 can begin. Therefore, task 02800 is the predecessor for task 002900. Conversely, task 02900 is the successor of task 02800.</a:t>
            </a:r>
            <a:endParaRPr lang="en-US" sz="1200" dirty="0"/>
          </a:p>
          <a:p>
            <a:endParaRPr lang="en-US" dirty="0">
              <a:solidFill>
                <a:schemeClr val="bg1"/>
              </a:solidFill>
            </a:endParaRPr>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13</a:t>
            </a:fld>
            <a:endParaRPr lang="en-US"/>
          </a:p>
        </p:txBody>
      </p:sp>
    </p:spTree>
    <p:extLst>
      <p:ext uri="{BB962C8B-B14F-4D97-AF65-F5344CB8AC3E}">
        <p14:creationId xmlns:p14="http://schemas.microsoft.com/office/powerpoint/2010/main" val="13372455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Critical Path – </a:t>
            </a:r>
            <a:r>
              <a:rPr lang="en-US" sz="1200" dirty="0">
                <a:solidFill>
                  <a:schemeClr val="bg1"/>
                </a:solidFill>
              </a:rPr>
              <a:t>The sequence of scheduled activities that determines the duration of the project. Critical path items are denoted in red. If critical path items are not completed on schedule, then milestones will be missed. For example, environmental technical studies are critical path to requesting PFPR. If the technical studies are not approved or close to approval prior to the date the PM must request PFPR, then the milestone will be missed. That is because OES will not grant permission to proceed with the PFPR request.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(click 1) This representation of the schedule is called a gnat chart. The P6 schedule can be represented as an excel table or a </a:t>
            </a:r>
            <a:r>
              <a:rPr lang="en-US" sz="1200" dirty="0" err="1">
                <a:solidFill>
                  <a:schemeClr val="bg1"/>
                </a:solidFill>
              </a:rPr>
              <a:t>gantt</a:t>
            </a:r>
            <a:r>
              <a:rPr lang="en-US" sz="1200" dirty="0">
                <a:solidFill>
                  <a:schemeClr val="bg1"/>
                </a:solidFill>
              </a:rPr>
              <a:t> chart or both.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14</a:t>
            </a:fld>
            <a:endParaRPr lang="en-US"/>
          </a:p>
        </p:txBody>
      </p:sp>
    </p:spTree>
    <p:extLst>
      <p:ext uri="{BB962C8B-B14F-4D97-AF65-F5344CB8AC3E}">
        <p14:creationId xmlns:p14="http://schemas.microsoft.com/office/powerpoint/2010/main" val="2594382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sz="1200" b="0" i="0" u="none" strike="noStrike" cap="none" dirty="0">
                <a:solidFill>
                  <a:schemeClr val="dk1"/>
                </a:solidFill>
                <a:latin typeface="+mn-lt"/>
                <a:ea typeface="Calibri"/>
                <a:cs typeface="Calibri"/>
                <a:sym typeface="Calibri"/>
              </a:rPr>
              <a:t>In short, it’s a timetable that outlines start and end dates and milestones that must be met for the project to be completed on time.</a:t>
            </a:r>
          </a:p>
          <a:p>
            <a:pPr marL="0" marR="0" lvl="0" indent="0" algn="l" rtl="0">
              <a:spcBef>
                <a:spcPts val="0"/>
              </a:spcBef>
              <a:buSzPct val="25000"/>
              <a:buNone/>
            </a:pPr>
            <a:r>
              <a:rPr lang="en-US" sz="1200" b="0" i="0" u="none" strike="noStrike" cap="none" dirty="0">
                <a:solidFill>
                  <a:schemeClr val="dk1"/>
                </a:solidFill>
                <a:latin typeface="+mn-lt"/>
                <a:ea typeface="Calibri"/>
                <a:cs typeface="Calibri"/>
                <a:sym typeface="Calibri"/>
              </a:rPr>
              <a:t>The project schedule is often used in conjunction with a </a:t>
            </a:r>
            <a:r>
              <a:rPr lang="en-US" sz="1200" b="0" i="0" u="sng" strike="noStrike" cap="none" dirty="0">
                <a:solidFill>
                  <a:schemeClr val="hlink"/>
                </a:solidFill>
                <a:latin typeface="+mn-lt"/>
                <a:ea typeface="Calibri"/>
                <a:cs typeface="Calibri"/>
                <a:sym typeface="Calibri"/>
                <a:hlinkClick r:id="rId3"/>
              </a:rPr>
              <a:t>Work Breakdown Structure (WBS)</a:t>
            </a:r>
            <a:r>
              <a:rPr lang="en-US" sz="1200" b="0" i="0" u="none" strike="noStrike" cap="none" dirty="0">
                <a:solidFill>
                  <a:schemeClr val="dk1"/>
                </a:solidFill>
                <a:latin typeface="+mn-lt"/>
                <a:ea typeface="Calibri"/>
                <a:cs typeface="Calibri"/>
                <a:sym typeface="Calibri"/>
              </a:rPr>
              <a:t> as a way to evenly distribute work among team members. The project schedule should be updated on a regular basis in order to gain a better understanding of the project’s current status.</a:t>
            </a:r>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Tx/>
              <a:buSzPct val="25000"/>
              <a:buFontTx/>
              <a:buNone/>
              <a:tabLst/>
              <a:defRPr/>
            </a:pPr>
            <a:r>
              <a:rPr lang="en-US" dirty="0"/>
              <a:t>A schedule is a listing</a:t>
            </a:r>
            <a:r>
              <a:rPr lang="en-US" baseline="0" dirty="0"/>
              <a:t> of project milestone activities and deliverables usually with intended start and finish dates.</a:t>
            </a:r>
            <a:endParaRPr lang="en-US" dirty="0"/>
          </a:p>
          <a:p>
            <a:pPr marL="0" marR="0" lvl="0" indent="0" algn="l" rtl="0">
              <a:spcBef>
                <a:spcPts val="0"/>
              </a:spcBef>
              <a:buSzPct val="25000"/>
              <a:buNone/>
            </a:pPr>
            <a:endParaRPr lang="en-US" sz="1200" b="0" i="0" u="none" strike="noStrike" cap="none" dirty="0">
              <a:solidFill>
                <a:schemeClr val="dk1"/>
              </a:solidFill>
              <a:latin typeface="+mn-lt"/>
              <a:ea typeface="Calibri"/>
              <a:cs typeface="Calibri"/>
              <a:sym typeface="Calibri"/>
            </a:endParaRPr>
          </a:p>
          <a:p>
            <a:pPr marL="0" marR="0" lvl="0" indent="0" algn="l" rtl="0">
              <a:spcBef>
                <a:spcPts val="0"/>
              </a:spcBef>
              <a:buSzPct val="25000"/>
              <a:buNone/>
            </a:pPr>
            <a:endParaRPr lang="en-US" dirty="0"/>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15</a:t>
            </a:fld>
            <a:endParaRPr lang="en-US"/>
          </a:p>
        </p:txBody>
      </p:sp>
    </p:spTree>
    <p:extLst>
      <p:ext uri="{BB962C8B-B14F-4D97-AF65-F5344CB8AC3E}">
        <p14:creationId xmlns:p14="http://schemas.microsoft.com/office/powerpoint/2010/main" val="23417557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rtl="0">
              <a:spcBef>
                <a:spcPts val="0"/>
              </a:spcBef>
              <a:buSzPct val="25000"/>
              <a:buNone/>
            </a:pPr>
            <a:r>
              <a:rPr lang="en-US" dirty="0">
                <a:solidFill>
                  <a:srgbClr val="333333"/>
                </a:solidFill>
                <a:highlight>
                  <a:srgbClr val="F7F6F1"/>
                </a:highlight>
                <a:latin typeface="Arial"/>
                <a:ea typeface="Arial"/>
                <a:cs typeface="Arial"/>
                <a:sym typeface="Arial"/>
              </a:rPr>
              <a:t>(click 1) The </a:t>
            </a:r>
            <a:r>
              <a:rPr lang="en-US" dirty="0">
                <a:solidFill>
                  <a:srgbClr val="003C71"/>
                </a:solidFill>
                <a:highlight>
                  <a:srgbClr val="F7F6F1"/>
                </a:highlight>
                <a:latin typeface="Arial"/>
                <a:ea typeface="Arial"/>
                <a:cs typeface="Arial"/>
                <a:sym typeface="Arial"/>
                <a:hlinkClick r:id="rId3"/>
              </a:rPr>
              <a:t>project schedule</a:t>
            </a:r>
            <a:r>
              <a:rPr lang="en-US" dirty="0">
                <a:solidFill>
                  <a:srgbClr val="333333"/>
                </a:solidFill>
                <a:highlight>
                  <a:srgbClr val="F7F6F1"/>
                </a:highlight>
                <a:latin typeface="Arial"/>
                <a:ea typeface="Arial"/>
                <a:cs typeface="Arial"/>
                <a:sym typeface="Arial"/>
              </a:rPr>
              <a:t> is the tool that communicates what work needs to be performed, which resources of the organization will perform the work and the timeframes in which that work needs to be performed. The project schedule should reflect all of the work associated with delivering the project on time. Without a full and complete schedule, the project manager will be unable to communicate the complete effort, in terms of cost and resources, necessary to deliver the project.</a:t>
            </a:r>
          </a:p>
          <a:p>
            <a:pPr marL="0" marR="0" lvl="0" indent="0" algn="l" rtl="0">
              <a:spcBef>
                <a:spcPts val="0"/>
              </a:spcBef>
              <a:buSzPct val="25000"/>
              <a:buNone/>
            </a:pPr>
            <a:endParaRPr lang="en-US" dirty="0">
              <a:solidFill>
                <a:srgbClr val="333333"/>
              </a:solidFill>
              <a:highlight>
                <a:srgbClr val="F7F6F1"/>
              </a:highlight>
              <a:latin typeface="Arial"/>
              <a:ea typeface="Arial"/>
              <a:cs typeface="Arial"/>
              <a:sym typeface="Arial"/>
            </a:endParaRPr>
          </a:p>
          <a:p>
            <a:pPr marL="0" marR="0" lvl="0" indent="0" algn="l" rtl="0">
              <a:spcBef>
                <a:spcPts val="0"/>
              </a:spcBef>
              <a:buSzPct val="25000"/>
              <a:buNone/>
            </a:pPr>
            <a:r>
              <a:rPr lang="en-US" dirty="0">
                <a:solidFill>
                  <a:srgbClr val="222222"/>
                </a:solidFill>
                <a:highlight>
                  <a:srgbClr val="FFFFFF"/>
                </a:highlight>
                <a:latin typeface="Times New Roman"/>
                <a:ea typeface="Times New Roman"/>
                <a:cs typeface="Times New Roman"/>
                <a:sym typeface="Times New Roman"/>
              </a:rPr>
              <a:t>(click 2) In order to sequence time and allocate resources to a project, project managers use project scheduling which serves several purposes. It illustrates the relationship of activities with each other and to the whole project. It identifies the precedence relationship between activities.</a:t>
            </a:r>
          </a:p>
          <a:p>
            <a:pPr marL="0" marR="0" lvl="0" indent="0" algn="l" rtl="0">
              <a:spcBef>
                <a:spcPts val="0"/>
              </a:spcBef>
              <a:buSzPct val="25000"/>
              <a:buNone/>
            </a:pPr>
            <a:endParaRPr lang="en-US" dirty="0">
              <a:solidFill>
                <a:srgbClr val="222222"/>
              </a:solidFill>
              <a:highlight>
                <a:srgbClr val="FFFFFF"/>
              </a:highlight>
              <a:latin typeface="Times New Roman"/>
              <a:ea typeface="Times New Roman"/>
              <a:cs typeface="Times New Roman"/>
              <a:sym typeface="Times New Roman"/>
            </a:endParaRPr>
          </a:p>
          <a:p>
            <a:pPr marL="0" marR="0" lvl="0" indent="0" algn="l" rtl="0">
              <a:spcBef>
                <a:spcPts val="0"/>
              </a:spcBef>
              <a:buSzPct val="25000"/>
              <a:buNone/>
            </a:pPr>
            <a:r>
              <a:rPr lang="en-US" dirty="0">
                <a:solidFill>
                  <a:srgbClr val="222222"/>
                </a:solidFill>
                <a:highlight>
                  <a:srgbClr val="FFFFFF"/>
                </a:highlight>
                <a:latin typeface="Times New Roman"/>
                <a:ea typeface="Times New Roman"/>
                <a:cs typeface="Times New Roman"/>
                <a:sym typeface="Times New Roman"/>
              </a:rPr>
              <a:t>(click 3) It demonstrate the realistic time and cost estimates for each activity, and it optimize labor and material resources by identifying project’s critical barriers.</a:t>
            </a:r>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16</a:t>
            </a:fld>
            <a:endParaRPr lang="en-US"/>
          </a:p>
        </p:txBody>
      </p:sp>
    </p:spTree>
    <p:extLst>
      <p:ext uri="{BB962C8B-B14F-4D97-AF65-F5344CB8AC3E}">
        <p14:creationId xmlns:p14="http://schemas.microsoft.com/office/powerpoint/2010/main" val="33769187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Just to wrap up some of the benefits to project scheduling are that </a:t>
            </a:r>
          </a:p>
          <a:p>
            <a:r>
              <a:rPr lang="en-US" dirty="0"/>
              <a:t>(click 1) It Lowers the chance of delay and assists in recovering from delay</a:t>
            </a:r>
          </a:p>
          <a:p>
            <a:r>
              <a:rPr lang="en-US" dirty="0"/>
              <a:t>(click 2) Assists in understanding numerous project details </a:t>
            </a:r>
            <a:r>
              <a:rPr lang="en-US" sz="1200" dirty="0"/>
              <a:t>(what activities need to be done and when)</a:t>
            </a:r>
          </a:p>
          <a:p>
            <a:r>
              <a:rPr lang="en-US" sz="1200" dirty="0"/>
              <a:t>(click 3) </a:t>
            </a:r>
            <a:r>
              <a:rPr lang="en-US" dirty="0"/>
              <a:t>Gives a better understanding of the project current status. The wording “better understanding” was intentional. If P6 is not current or accurate, it is difficult for the PM to truly know the status of the project. </a:t>
            </a:r>
          </a:p>
          <a:p>
            <a:pPr marL="228600" indent="-228600">
              <a:buAutoNum type="arabicParenR"/>
            </a:pPr>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17</a:t>
            </a:fld>
            <a:endParaRPr lang="en-US"/>
          </a:p>
        </p:txBody>
      </p:sp>
    </p:spTree>
    <p:extLst>
      <p:ext uri="{BB962C8B-B14F-4D97-AF65-F5344CB8AC3E}">
        <p14:creationId xmlns:p14="http://schemas.microsoft.com/office/powerpoint/2010/main" val="30084412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i="1" dirty="0"/>
              <a:t>Directions: Participants should have a copy of printout from PI 0017962 and paddles for answers</a:t>
            </a:r>
            <a:r>
              <a:rPr lang="en-US" dirty="0"/>
              <a:t>]</a:t>
            </a:r>
          </a:p>
        </p:txBody>
      </p:sp>
      <p:sp>
        <p:nvSpPr>
          <p:cNvPr id="4" name="Slide Number Placeholder 3"/>
          <p:cNvSpPr>
            <a:spLocks noGrp="1"/>
          </p:cNvSpPr>
          <p:nvPr>
            <p:ph type="sldNum" sz="quarter" idx="5"/>
          </p:nvPr>
        </p:nvSpPr>
        <p:spPr/>
        <p:txBody>
          <a:bodyPr/>
          <a:lstStyle/>
          <a:p>
            <a:fld id="{E1F2C632-E035-4FBF-8D3F-129570134C5A}" type="slidenum">
              <a:rPr lang="en-US" smtClean="0"/>
              <a:t>18</a:t>
            </a:fld>
            <a:endParaRPr lang="en-US"/>
          </a:p>
        </p:txBody>
      </p:sp>
    </p:spTree>
    <p:extLst>
      <p:ext uri="{BB962C8B-B14F-4D97-AF65-F5344CB8AC3E}">
        <p14:creationId xmlns:p14="http://schemas.microsoft.com/office/powerpoint/2010/main" val="157508890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i="1" dirty="0"/>
              <a:t>Directions: Give participants time to look at the P6 schedule. Answer: C – see page 3 lower 1/3 of the page under SUE and 1</a:t>
            </a:r>
            <a:r>
              <a:rPr lang="en-US" i="1" baseline="30000" dirty="0"/>
              <a:t>st</a:t>
            </a:r>
            <a:r>
              <a:rPr lang="en-US" i="1" dirty="0"/>
              <a:t> Submission Utilities</a:t>
            </a:r>
            <a:r>
              <a:rPr lang="en-US" dirty="0"/>
              <a:t>]</a:t>
            </a:r>
          </a:p>
        </p:txBody>
      </p:sp>
      <p:sp>
        <p:nvSpPr>
          <p:cNvPr id="4" name="Slide Number Placeholder 3"/>
          <p:cNvSpPr>
            <a:spLocks noGrp="1"/>
          </p:cNvSpPr>
          <p:nvPr>
            <p:ph type="sldNum" sz="quarter" idx="5"/>
          </p:nvPr>
        </p:nvSpPr>
        <p:spPr/>
        <p:txBody>
          <a:bodyPr/>
          <a:lstStyle/>
          <a:p>
            <a:fld id="{E1F2C632-E035-4FBF-8D3F-129570134C5A}" type="slidenum">
              <a:rPr lang="en-US" smtClean="0"/>
              <a:t>19</a:t>
            </a:fld>
            <a:endParaRPr lang="en-US"/>
          </a:p>
        </p:txBody>
      </p:sp>
    </p:spTree>
    <p:extLst>
      <p:ext uri="{BB962C8B-B14F-4D97-AF65-F5344CB8AC3E}">
        <p14:creationId xmlns:p14="http://schemas.microsoft.com/office/powerpoint/2010/main" val="29196118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In this training, you will learn some of the basic schedule terminology. You will learn what is project scheduling and the purpose of project scheduling. We will also discuss the benefits of having a schedule for the project. </a:t>
            </a:r>
          </a:p>
        </p:txBody>
      </p:sp>
      <p:sp>
        <p:nvSpPr>
          <p:cNvPr id="4" name="Slide Number Placeholder 3"/>
          <p:cNvSpPr>
            <a:spLocks noGrp="1"/>
          </p:cNvSpPr>
          <p:nvPr>
            <p:ph type="sldNum" sz="quarter" idx="5"/>
          </p:nvPr>
        </p:nvSpPr>
        <p:spPr/>
        <p:txBody>
          <a:bodyPr/>
          <a:lstStyle/>
          <a:p>
            <a:fld id="{E1F2C632-E035-4FBF-8D3F-129570134C5A}" type="slidenum">
              <a:rPr lang="en-US" smtClean="0"/>
              <a:t>2</a:t>
            </a:fld>
            <a:endParaRPr lang="en-US"/>
          </a:p>
        </p:txBody>
      </p:sp>
    </p:spTree>
    <p:extLst>
      <p:ext uri="{BB962C8B-B14F-4D97-AF65-F5344CB8AC3E}">
        <p14:creationId xmlns:p14="http://schemas.microsoft.com/office/powerpoint/2010/main" val="35700909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i="1" dirty="0"/>
              <a:t>Directions: Give participants time to look at the P6 schedule. Answer: B – see page 2 of pdf lower 1/3 of page</a:t>
            </a:r>
            <a:r>
              <a:rPr lang="en-US" dirty="0"/>
              <a:t>]</a:t>
            </a:r>
          </a:p>
          <a:p>
            <a:endParaRPr lang="en-US" dirty="0"/>
          </a:p>
          <a:p>
            <a:r>
              <a:rPr lang="en-US" dirty="0"/>
              <a:t>(click 2) This date is based on the baseline start date.</a:t>
            </a:r>
          </a:p>
          <a:p>
            <a:r>
              <a:rPr lang="en-US" dirty="0"/>
              <a:t>(click 3) This date is the projected finish date. The date was not filled in by anyone in Primavera. It is generated based on the information that has been entered into P6.</a:t>
            </a:r>
          </a:p>
          <a:p>
            <a:r>
              <a:rPr lang="en-US" dirty="0"/>
              <a:t>(click 4) The question asked about the baseline finish date. The actual finish date would be based upon what really happened and when. </a:t>
            </a:r>
          </a:p>
        </p:txBody>
      </p:sp>
      <p:sp>
        <p:nvSpPr>
          <p:cNvPr id="4" name="Slide Number Placeholder 3"/>
          <p:cNvSpPr>
            <a:spLocks noGrp="1"/>
          </p:cNvSpPr>
          <p:nvPr>
            <p:ph type="sldNum" sz="quarter" idx="5"/>
          </p:nvPr>
        </p:nvSpPr>
        <p:spPr/>
        <p:txBody>
          <a:bodyPr/>
          <a:lstStyle/>
          <a:p>
            <a:fld id="{E1F2C632-E035-4FBF-8D3F-129570134C5A}" type="slidenum">
              <a:rPr lang="en-US" smtClean="0"/>
              <a:t>20</a:t>
            </a:fld>
            <a:endParaRPr lang="en-US"/>
          </a:p>
        </p:txBody>
      </p:sp>
    </p:spTree>
    <p:extLst>
      <p:ext uri="{BB962C8B-B14F-4D97-AF65-F5344CB8AC3E}">
        <p14:creationId xmlns:p14="http://schemas.microsoft.com/office/powerpoint/2010/main" val="12502220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i="1" dirty="0"/>
              <a:t>Directions: Give participants time to look at the P6 schedule. Answer: B. Look at page 1 of the pdf, approximately halfway down under Develop Draft Concept Report. </a:t>
            </a:r>
            <a:r>
              <a:rPr lang="en-US" dirty="0"/>
              <a:t>]</a:t>
            </a:r>
          </a:p>
        </p:txBody>
      </p:sp>
      <p:sp>
        <p:nvSpPr>
          <p:cNvPr id="4" name="Slide Number Placeholder 3"/>
          <p:cNvSpPr>
            <a:spLocks noGrp="1"/>
          </p:cNvSpPr>
          <p:nvPr>
            <p:ph type="sldNum" sz="quarter" idx="5"/>
          </p:nvPr>
        </p:nvSpPr>
        <p:spPr/>
        <p:txBody>
          <a:bodyPr/>
          <a:lstStyle/>
          <a:p>
            <a:fld id="{E1F2C632-E035-4FBF-8D3F-129570134C5A}" type="slidenum">
              <a:rPr lang="en-US" smtClean="0"/>
              <a:t>21</a:t>
            </a:fld>
            <a:endParaRPr lang="en-US"/>
          </a:p>
        </p:txBody>
      </p:sp>
    </p:spTree>
    <p:extLst>
      <p:ext uri="{BB962C8B-B14F-4D97-AF65-F5344CB8AC3E}">
        <p14:creationId xmlns:p14="http://schemas.microsoft.com/office/powerpoint/2010/main" val="17150248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[Directions: Give participants time to respond. Answer: C]</a:t>
            </a:r>
          </a:p>
          <a:p>
            <a:r>
              <a:rPr lang="en-US" dirty="0"/>
              <a:t>(click 1) Remember that planned duration is based on workdays not calendar days. There are approx. 20 workdays in a month. </a:t>
            </a:r>
          </a:p>
        </p:txBody>
      </p:sp>
      <p:sp>
        <p:nvSpPr>
          <p:cNvPr id="4" name="Slide Number Placeholder 3"/>
          <p:cNvSpPr>
            <a:spLocks noGrp="1"/>
          </p:cNvSpPr>
          <p:nvPr>
            <p:ph type="sldNum" sz="quarter" idx="5"/>
          </p:nvPr>
        </p:nvSpPr>
        <p:spPr/>
        <p:txBody>
          <a:bodyPr/>
          <a:lstStyle/>
          <a:p>
            <a:fld id="{E1F2C632-E035-4FBF-8D3F-129570134C5A}" type="slidenum">
              <a:rPr lang="en-US" smtClean="0"/>
              <a:t>22</a:t>
            </a:fld>
            <a:endParaRPr lang="en-US"/>
          </a:p>
        </p:txBody>
      </p:sp>
    </p:spTree>
    <p:extLst>
      <p:ext uri="{BB962C8B-B14F-4D97-AF65-F5344CB8AC3E}">
        <p14:creationId xmlns:p14="http://schemas.microsoft.com/office/powerpoint/2010/main" val="28092401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is the PM’s responsibility and metric to maintain up-to-date &amp; accurate information in the schedule. </a:t>
            </a:r>
          </a:p>
          <a:p>
            <a:r>
              <a:rPr lang="en-US" dirty="0"/>
              <a:t>(click 1) Missing information, incomplete information, or inaccurate schedule information does not allow the PM to accurately report to GDOT management on the status of the project. For example, if a project is not showing as not on schedule due to missing information, the credibility of the PM may be challenged if they report that it is on schedule. Having the Primavera P6  current and accurate will provide evidence of how the project is doing in relationship to its schedule. </a:t>
            </a:r>
          </a:p>
          <a:p>
            <a:endParaRPr lang="en-US" dirty="0"/>
          </a:p>
          <a:p>
            <a:r>
              <a:rPr lang="en-US" dirty="0"/>
              <a:t>(click 2) If the schedule information is up-to-date, the PM will be able to assess if there is a risk or delay and how that might impact the project’s schedule. </a:t>
            </a:r>
          </a:p>
          <a:p>
            <a:endParaRPr lang="en-US" dirty="0"/>
          </a:p>
          <a:p>
            <a:r>
              <a:rPr lang="en-US" dirty="0"/>
              <a:t>(click 3) The accurate P6 information will also aid the PM in being able to develop a recovery plan. For example, a project that is 3 months behind has a different recovery plan than one that is 8 months behind. </a:t>
            </a:r>
          </a:p>
        </p:txBody>
      </p:sp>
      <p:sp>
        <p:nvSpPr>
          <p:cNvPr id="4" name="Slide Number Placeholder 3"/>
          <p:cNvSpPr>
            <a:spLocks noGrp="1"/>
          </p:cNvSpPr>
          <p:nvPr>
            <p:ph type="sldNum" sz="quarter" idx="5"/>
          </p:nvPr>
        </p:nvSpPr>
        <p:spPr/>
        <p:txBody>
          <a:bodyPr/>
          <a:lstStyle/>
          <a:p>
            <a:fld id="{E1F2C632-E035-4FBF-8D3F-129570134C5A}" type="slidenum">
              <a:rPr lang="en-US" smtClean="0"/>
              <a:t>23</a:t>
            </a:fld>
            <a:endParaRPr lang="en-US"/>
          </a:p>
        </p:txBody>
      </p:sp>
    </p:spTree>
    <p:extLst>
      <p:ext uri="{BB962C8B-B14F-4D97-AF65-F5344CB8AC3E}">
        <p14:creationId xmlns:p14="http://schemas.microsoft.com/office/powerpoint/2010/main" val="42192638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GDOT management needs the P6 information to be up-to-date and accurate to </a:t>
            </a:r>
          </a:p>
          <a:p>
            <a:r>
              <a:rPr lang="en-US" dirty="0"/>
              <a:t>(click 1) Determine if the funds are on schedule to be authorized. Remember that management has to balance the budget for all projects. The budget is based on a plan to have a specific amount of money authorized each month. If a project is off schedule and cannot recover, then the planned ROW budget must be adjusted. </a:t>
            </a:r>
          </a:p>
          <a:p>
            <a:endParaRPr lang="en-US" dirty="0"/>
          </a:p>
          <a:p>
            <a:r>
              <a:rPr lang="en-US" dirty="0"/>
              <a:t>(click 2) The construction funds are budgeted by both fiscal years and for each month within the fiscal year.  The P6 schedule is reviewed by GDOT management to determine if GDOT will have balanced lettings. </a:t>
            </a:r>
          </a:p>
          <a:p>
            <a:endParaRPr lang="en-US" dirty="0"/>
          </a:p>
          <a:p>
            <a:r>
              <a:rPr lang="en-US" dirty="0"/>
              <a:t>(click 3) Board members, government officials, stakeholders, or concerned citizens may contact GDOT management and ask about the status of a project. Management may review the schedule and provide an update about the project. Therefore, the schedule must be up-to-date and accurate for GDOT management to provide information to those outside of GDOT. </a:t>
            </a:r>
          </a:p>
        </p:txBody>
      </p:sp>
      <p:sp>
        <p:nvSpPr>
          <p:cNvPr id="4" name="Slide Number Placeholder 3"/>
          <p:cNvSpPr>
            <a:spLocks noGrp="1"/>
          </p:cNvSpPr>
          <p:nvPr>
            <p:ph type="sldNum" sz="quarter" idx="5"/>
          </p:nvPr>
        </p:nvSpPr>
        <p:spPr/>
        <p:txBody>
          <a:bodyPr/>
          <a:lstStyle/>
          <a:p>
            <a:fld id="{E1F2C632-E035-4FBF-8D3F-129570134C5A}" type="slidenum">
              <a:rPr lang="en-US" smtClean="0"/>
              <a:t>24</a:t>
            </a:fld>
            <a:endParaRPr lang="en-US"/>
          </a:p>
        </p:txBody>
      </p:sp>
    </p:spTree>
    <p:extLst>
      <p:ext uri="{BB962C8B-B14F-4D97-AF65-F5344CB8AC3E}">
        <p14:creationId xmlns:p14="http://schemas.microsoft.com/office/powerpoint/2010/main" val="293361437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There are various types of PSRs. However, one of the comment elements of every PSR is a table that includes some of the P6 activities and dates. Depending on the focus of the PSR, the activities displayed in the P6 table may change. </a:t>
            </a:r>
          </a:p>
          <a:p>
            <a:endParaRPr lang="en-US" dirty="0"/>
          </a:p>
          <a:p>
            <a:r>
              <a:rPr lang="en-US" dirty="0"/>
              <a:t>(click 2) This PSR is the GDOT executive management PSR. Management is concerned about when the PFPR inspection (aka meeting ) will be held. They are not focused on the PM milestone of PM request PFPR. </a:t>
            </a:r>
          </a:p>
          <a:p>
            <a:endParaRPr lang="en-US" dirty="0"/>
          </a:p>
          <a:p>
            <a:r>
              <a:rPr lang="en-US" dirty="0"/>
              <a:t>[</a:t>
            </a:r>
            <a:r>
              <a:rPr lang="en-US" i="1" dirty="0"/>
              <a:t>transition to next slide to see the OPD PSR for the same project</a:t>
            </a:r>
            <a:r>
              <a:rPr lang="en-US" dirty="0"/>
              <a:t>]</a:t>
            </a:r>
          </a:p>
        </p:txBody>
      </p:sp>
      <p:sp>
        <p:nvSpPr>
          <p:cNvPr id="4" name="Slide Number Placeholder 3"/>
          <p:cNvSpPr>
            <a:spLocks noGrp="1"/>
          </p:cNvSpPr>
          <p:nvPr>
            <p:ph type="sldNum" sz="quarter" idx="5"/>
          </p:nvPr>
        </p:nvSpPr>
        <p:spPr/>
        <p:txBody>
          <a:bodyPr/>
          <a:lstStyle/>
          <a:p>
            <a:fld id="{E1F2C632-E035-4FBF-8D3F-129570134C5A}" type="slidenum">
              <a:rPr lang="en-US" smtClean="0"/>
              <a:t>25</a:t>
            </a:fld>
            <a:endParaRPr lang="en-US"/>
          </a:p>
        </p:txBody>
      </p:sp>
    </p:spTree>
    <p:extLst>
      <p:ext uri="{BB962C8B-B14F-4D97-AF65-F5344CB8AC3E}">
        <p14:creationId xmlns:p14="http://schemas.microsoft.com/office/powerpoint/2010/main" val="18340128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This PSR is the Program Delivery PSR. OPD is concerned about when the PM requests PFPR and the PFPR inspection will be held.  OPD includes the PM requests PFPR because it is a metric for this office. This OPD version of the PSR includes more P6 tasks that the previous version. </a:t>
            </a:r>
          </a:p>
        </p:txBody>
      </p:sp>
      <p:sp>
        <p:nvSpPr>
          <p:cNvPr id="4" name="Slide Number Placeholder 3"/>
          <p:cNvSpPr>
            <a:spLocks noGrp="1"/>
          </p:cNvSpPr>
          <p:nvPr>
            <p:ph type="sldNum" sz="quarter" idx="5"/>
          </p:nvPr>
        </p:nvSpPr>
        <p:spPr/>
        <p:txBody>
          <a:bodyPr/>
          <a:lstStyle/>
          <a:p>
            <a:fld id="{E1F2C632-E035-4FBF-8D3F-129570134C5A}" type="slidenum">
              <a:rPr lang="en-US" smtClean="0"/>
              <a:t>26</a:t>
            </a:fld>
            <a:endParaRPr lang="en-US"/>
          </a:p>
        </p:txBody>
      </p:sp>
    </p:spTree>
    <p:extLst>
      <p:ext uri="{BB962C8B-B14F-4D97-AF65-F5344CB8AC3E}">
        <p14:creationId xmlns:p14="http://schemas.microsoft.com/office/powerpoint/2010/main" val="30255467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GDOT uses a scheduling software program called Primavera P6. It is important to understand some of the basic terminology associated with schedules. These terms will be explained in the next few slides. </a:t>
            </a:r>
          </a:p>
          <a:p>
            <a:endParaRPr lang="en-US" dirty="0"/>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3</a:t>
            </a:fld>
            <a:endParaRPr lang="en-US"/>
          </a:p>
        </p:txBody>
      </p:sp>
    </p:spTree>
    <p:extLst>
      <p:ext uri="{BB962C8B-B14F-4D97-AF65-F5344CB8AC3E}">
        <p14:creationId xmlns:p14="http://schemas.microsoft.com/office/powerpoint/2010/main" val="40023348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Work Breakdown Structure or WBS breaks</a:t>
            </a:r>
            <a:r>
              <a:rPr lang="en-US" b="0" i="0" dirty="0">
                <a:solidFill>
                  <a:srgbClr val="212529"/>
                </a:solidFill>
                <a:effectLst/>
                <a:latin typeface="-apple-system"/>
              </a:rPr>
              <a:t> work into smaller tasks to make the work more manageable and approachable. This is an example of how a WBS might be used for the construction of a home. The complete construction of the home would be the end result. The 3 main construction tasks would be the foundation, the interior, and the exterior. Each of those tasks would be further broken into smaller tasks. </a:t>
            </a:r>
          </a:p>
          <a:p>
            <a:endParaRPr lang="en-US" b="0" i="0" dirty="0">
              <a:solidFill>
                <a:srgbClr val="212529"/>
              </a:solidFill>
              <a:effectLst/>
              <a:latin typeface="-apple-system"/>
            </a:endParaRPr>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4</a:t>
            </a:fld>
            <a:endParaRPr lang="en-US"/>
          </a:p>
        </p:txBody>
      </p:sp>
    </p:spTree>
    <p:extLst>
      <p:ext uri="{BB962C8B-B14F-4D97-AF65-F5344CB8AC3E}">
        <p14:creationId xmlns:p14="http://schemas.microsoft.com/office/powerpoint/2010/main" val="5504400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Primavera P6 does color code the WBS. </a:t>
            </a:r>
            <a:r>
              <a:rPr lang="en-US"/>
              <a:t>The </a:t>
            </a:r>
            <a:r>
              <a:rPr lang="en-US" dirty="0"/>
              <a:t>color coding and the symbols work together to let the user or read of the software understand how the tasks are interrelated to a larger task. In this example the project is building the </a:t>
            </a:r>
            <a:r>
              <a:rPr lang="en-US" dirty="0" err="1"/>
              <a:t>Wellmont</a:t>
            </a:r>
            <a:r>
              <a:rPr lang="en-US" dirty="0"/>
              <a:t> Station. </a:t>
            </a:r>
            <a:r>
              <a:rPr lang="en-US" dirty="0" err="1"/>
              <a:t>Wellmont</a:t>
            </a:r>
            <a:r>
              <a:rPr lang="en-US" dirty="0"/>
              <a:t> Station is WBS 1. One of the main subtasks or activities is construction. Construction is broken into 3 WBS 3 levels: Below Grade, Above Grade, &amp; Fence. Each WBS 3 has subtasks or activities known as WBS 4 level. </a:t>
            </a:r>
          </a:p>
          <a:p>
            <a:endParaRPr lang="en-US" dirty="0"/>
          </a:p>
          <a:p>
            <a:endParaRPr lang="en-US" b="0" i="0" dirty="0">
              <a:solidFill>
                <a:srgbClr val="212529"/>
              </a:solidFill>
              <a:effectLst/>
              <a:latin typeface="-apple-system"/>
            </a:endParaRPr>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5</a:t>
            </a:fld>
            <a:endParaRPr lang="en-US"/>
          </a:p>
        </p:txBody>
      </p:sp>
    </p:spTree>
    <p:extLst>
      <p:ext uri="{BB962C8B-B14F-4D97-AF65-F5344CB8AC3E}">
        <p14:creationId xmlns:p14="http://schemas.microsoft.com/office/powerpoint/2010/main" val="28425228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(click 1) A WBS 4 example is Task W1050 for Grade Site.</a:t>
            </a:r>
            <a:endParaRPr lang="en-US" b="0" i="0" dirty="0">
              <a:solidFill>
                <a:srgbClr val="212529"/>
              </a:solidFill>
              <a:effectLst/>
              <a:latin typeface="-apple-system"/>
            </a:endParaRPr>
          </a:p>
          <a:p>
            <a:endParaRPr lang="en-US" b="0" i="0" dirty="0">
              <a:solidFill>
                <a:srgbClr val="212529"/>
              </a:solidFill>
              <a:effectLst/>
              <a:latin typeface="-apple-system"/>
            </a:endParaRPr>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6</a:t>
            </a:fld>
            <a:endParaRPr lang="en-US"/>
          </a:p>
        </p:txBody>
      </p:sp>
    </p:spTree>
    <p:extLst>
      <p:ext uri="{BB962C8B-B14F-4D97-AF65-F5344CB8AC3E}">
        <p14:creationId xmlns:p14="http://schemas.microsoft.com/office/powerpoint/2010/main" val="17374361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bg1"/>
                </a:solidFill>
              </a:rPr>
              <a:t>Baseline dates are the start and finish dates for each activity in the schedule. Every activity in P6 has a BL start and BL finish date.  The baseline dates are assigned to the approved schedule for each project.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bg1"/>
                </a:solidFill>
              </a:rPr>
              <a:t>(click 2)  The time between the baseline start and baseline finish date is the planned duration. In other words, how many business days will the activity take. If the P6 activity has a planned duration of 20 days, the activity is allotted 4 weeks  or 1 month to complete. The duration is not based on calendar days.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bg1"/>
                </a:solidFill>
              </a:rPr>
              <a:t>The starting point of a schedule used as a </a:t>
            </a:r>
            <a:r>
              <a:rPr lang="en-US" dirty="0"/>
              <a:t>point of comparison for actual performance progress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7</a:t>
            </a:fld>
            <a:endParaRPr lang="en-US"/>
          </a:p>
        </p:txBody>
      </p:sp>
    </p:spTree>
    <p:extLst>
      <p:ext uri="{BB962C8B-B14F-4D97-AF65-F5344CB8AC3E}">
        <p14:creationId xmlns:p14="http://schemas.microsoft.com/office/powerpoint/2010/main" val="40388307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bg1"/>
                </a:solidFill>
              </a:rPr>
              <a:t>(click 1) Actual Start and Actual Finish dates are information that is entered into P6. The owner of the task or activity is the person responsible to enter the actual dates. Ideally, the actual dates should be the same as the baseline dates. </a:t>
            </a:r>
          </a:p>
          <a:p>
            <a:endParaRPr lang="en-US"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schemeClr val="bg1"/>
                </a:solidFill>
              </a:rPr>
              <a:t>(click 2) The baseline dates of a schedule are used as a </a:t>
            </a:r>
            <a:r>
              <a:rPr lang="en-US" dirty="0"/>
              <a:t>point of comparison for actual performance progress. Remember that starting an activity late is a delay that could result in the actual finish date being late. However, this is not a forgone conclusion. It is the responsibility of the PM to manage the schedule and evaluate opportunities to recover time and finish on or close to the BL finish date, when possible.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8</a:t>
            </a:fld>
            <a:endParaRPr lang="en-US"/>
          </a:p>
        </p:txBody>
      </p:sp>
    </p:spTree>
    <p:extLst>
      <p:ext uri="{BB962C8B-B14F-4D97-AF65-F5344CB8AC3E}">
        <p14:creationId xmlns:p14="http://schemas.microsoft.com/office/powerpoint/2010/main" val="38872773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chemeClr val="bg1"/>
                </a:solidFill>
              </a:rPr>
              <a:t>(click 1) The planned duration provided the number of workdays that it would take to complete an activity. Once the work has actually started, the number of days that it will take to finish the task is called the remaining duration. </a:t>
            </a:r>
          </a:p>
          <a:p>
            <a:endParaRPr lang="en-US" dirty="0">
              <a:solidFill>
                <a:schemeClr val="bg1"/>
              </a:solidFill>
            </a:endParaRPr>
          </a:p>
          <a:p>
            <a:r>
              <a:rPr lang="en-US" dirty="0">
                <a:solidFill>
                  <a:schemeClr val="bg1"/>
                </a:solidFill>
              </a:rPr>
              <a:t>(click 2) This is a visual representation of the work is left to do which is known as the </a:t>
            </a:r>
            <a:r>
              <a:rPr lang="en-US">
                <a:solidFill>
                  <a:schemeClr val="bg1"/>
                </a:solidFill>
              </a:rPr>
              <a:t>remaining duration.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fld id="{E1F2C632-E035-4FBF-8D3F-129570134C5A}" type="slidenum">
              <a:rPr lang="en-US" smtClean="0"/>
              <a:t>9</a:t>
            </a:fld>
            <a:endParaRPr lang="en-US"/>
          </a:p>
        </p:txBody>
      </p:sp>
    </p:spTree>
    <p:extLst>
      <p:ext uri="{BB962C8B-B14F-4D97-AF65-F5344CB8AC3E}">
        <p14:creationId xmlns:p14="http://schemas.microsoft.com/office/powerpoint/2010/main" val="13434489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1524000" y="2870200"/>
            <a:ext cx="9144000" cy="677863"/>
          </a:xfrm>
          <a:prstGeom prst="rect">
            <a:avLst/>
          </a:prstGeom>
        </p:spPr>
        <p:txBody>
          <a:bodyPr anchor="b"/>
          <a:lstStyle>
            <a:lvl1pPr algn="ctr">
              <a:defRPr sz="3400" baseline="0">
                <a:solidFill>
                  <a:srgbClr val="045594"/>
                </a:solidFill>
              </a:defRPr>
            </a:lvl1pPr>
          </a:lstStyle>
          <a:p>
            <a:r>
              <a:rPr lang="en-US" dirty="0"/>
              <a:t>Cover Slide Option #1</a:t>
            </a:r>
          </a:p>
        </p:txBody>
      </p:sp>
      <p:sp>
        <p:nvSpPr>
          <p:cNvPr id="8" name="Subtitle 2"/>
          <p:cNvSpPr>
            <a:spLocks noGrp="1"/>
          </p:cNvSpPr>
          <p:nvPr>
            <p:ph type="subTitle" idx="1" hasCustomPrompt="1"/>
          </p:nvPr>
        </p:nvSpPr>
        <p:spPr>
          <a:xfrm>
            <a:off x="1524000" y="3614738"/>
            <a:ext cx="91440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37977168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1" name="Title 1"/>
          <p:cNvSpPr>
            <a:spLocks noGrp="1"/>
          </p:cNvSpPr>
          <p:nvPr>
            <p:ph type="ctrTitle" hasCustomPrompt="1"/>
          </p:nvPr>
        </p:nvSpPr>
        <p:spPr>
          <a:xfrm>
            <a:off x="601562" y="1120146"/>
            <a:ext cx="5710338" cy="875985"/>
          </a:xfrm>
          <a:prstGeom prst="rect">
            <a:avLst/>
          </a:prstGeom>
        </p:spPr>
        <p:txBody>
          <a:bodyPr anchor="b">
            <a:normAutofit/>
          </a:bodyPr>
          <a:lstStyle>
            <a:lvl1pPr algn="l">
              <a:defRPr sz="2600" b="1" baseline="0">
                <a:solidFill>
                  <a:srgbClr val="045594"/>
                </a:solidFill>
                <a:latin typeface="ITC Avant Garde Std Md" panose="020B0602020202020204" pitchFamily="34" charset="0"/>
              </a:defRPr>
            </a:lvl1pPr>
          </a:lstStyle>
          <a:p>
            <a:r>
              <a:rPr lang="en-US" dirty="0"/>
              <a:t>Header Goes Here &amp; Can Be Two Lines</a:t>
            </a:r>
          </a:p>
        </p:txBody>
      </p:sp>
      <p:sp>
        <p:nvSpPr>
          <p:cNvPr id="22" name="Text Placeholder 2"/>
          <p:cNvSpPr>
            <a:spLocks noGrp="1"/>
          </p:cNvSpPr>
          <p:nvPr>
            <p:ph type="body" idx="13" hasCustomPrompt="1"/>
          </p:nvPr>
        </p:nvSpPr>
        <p:spPr>
          <a:xfrm>
            <a:off x="601562" y="2177785"/>
            <a:ext cx="5710338" cy="717815"/>
          </a:xfrm>
          <a:prstGeom prst="rect">
            <a:avLst/>
          </a:prstGeom>
        </p:spPr>
        <p:txBody>
          <a:bodyPr anchor="b"/>
          <a:lstStyle>
            <a:lvl1pPr marL="0" indent="0">
              <a:buNone/>
              <a:defRPr sz="2000" b="1">
                <a:solidFill>
                  <a:srgbClr val="13784B"/>
                </a:solidFill>
                <a:latin typeface="HelveticaNeueLT Com 55 Roman"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Subhead: Blue/Green are preferable for headers but black is acceptable</a:t>
            </a:r>
          </a:p>
        </p:txBody>
      </p:sp>
      <p:sp>
        <p:nvSpPr>
          <p:cNvPr id="23" name="Content Placeholder 2"/>
          <p:cNvSpPr>
            <a:spLocks noGrp="1"/>
          </p:cNvSpPr>
          <p:nvPr>
            <p:ph sz="half" idx="1" hasCustomPrompt="1"/>
          </p:nvPr>
        </p:nvSpPr>
        <p:spPr>
          <a:xfrm>
            <a:off x="601562" y="3288530"/>
            <a:ext cx="5710338" cy="2111499"/>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This is how a slide can look when images are placed to the right.  Body copy or text goes here.  Always left-align body copy, text or bullets with headers.  Keep copy to a minimum.  Focus on visuals to help tell your story.</a:t>
            </a:r>
          </a:p>
          <a:p>
            <a:pPr lvl="0"/>
            <a:endParaRPr lang="en-US" dirty="0"/>
          </a:p>
        </p:txBody>
      </p:sp>
    </p:spTree>
    <p:extLst>
      <p:ext uri="{BB962C8B-B14F-4D97-AF65-F5344CB8AC3E}">
        <p14:creationId xmlns:p14="http://schemas.microsoft.com/office/powerpoint/2010/main" val="26795373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3"/>
            <a:ext cx="10228384" cy="365125"/>
          </a:xfrm>
          <a:prstGeom prst="rect">
            <a:avLst/>
          </a:prstGeom>
        </p:spPr>
        <p:txBody>
          <a:bodyPr/>
          <a:lstStyle/>
          <a:p>
            <a:fld id="{4403AFA0-08CA-459F-8665-A355DA34C72B}" type="datetimeFigureOut">
              <a:rPr lang="en-US" smtClean="0"/>
              <a:t>11/4/2025</a:t>
            </a:fld>
            <a:endParaRPr lang="en-US"/>
          </a:p>
        </p:txBody>
      </p:sp>
      <p:sp>
        <p:nvSpPr>
          <p:cNvPr id="5" name="Footer Placeholder 4"/>
          <p:cNvSpPr>
            <a:spLocks noGrp="1"/>
          </p:cNvSpPr>
          <p:nvPr>
            <p:ph type="ftr" sz="quarter" idx="11"/>
          </p:nvPr>
        </p:nvSpPr>
        <p:spPr>
          <a:xfrm>
            <a:off x="4038600" y="6356353"/>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3"/>
            <a:ext cx="2743200" cy="365125"/>
          </a:xfrm>
          <a:prstGeom prst="rect">
            <a:avLst/>
          </a:prstGeom>
        </p:spPr>
        <p:txBody>
          <a:bodyPr/>
          <a:lstStyle/>
          <a:p>
            <a:fld id="{3613046D-D10B-4B56-85B3-A5F1153EB449}" type="slidenum">
              <a:rPr lang="en-US" smtClean="0"/>
              <a:t>‹#›</a:t>
            </a:fld>
            <a:endParaRPr lang="en-US"/>
          </a:p>
        </p:txBody>
      </p:sp>
      <p:sp>
        <p:nvSpPr>
          <p:cNvPr id="14" name="Title 1"/>
          <p:cNvSpPr>
            <a:spLocks noGrp="1"/>
          </p:cNvSpPr>
          <p:nvPr>
            <p:ph type="ctrTitle" hasCustomPrompt="1"/>
          </p:nvPr>
        </p:nvSpPr>
        <p:spPr>
          <a:xfrm>
            <a:off x="601562" y="1120146"/>
            <a:ext cx="5710338" cy="875985"/>
          </a:xfrm>
          <a:prstGeom prst="rect">
            <a:avLst/>
          </a:prstGeom>
        </p:spPr>
        <p:txBody>
          <a:bodyPr anchor="b">
            <a:normAutofit/>
          </a:bodyPr>
          <a:lstStyle>
            <a:lvl1pPr algn="l">
              <a:defRPr sz="2600" b="1" baseline="0">
                <a:solidFill>
                  <a:srgbClr val="045594"/>
                </a:solidFill>
                <a:latin typeface="ITC Avant Garde Std Md" panose="020B0602020202020204" pitchFamily="34" charset="0"/>
              </a:defRPr>
            </a:lvl1pPr>
          </a:lstStyle>
          <a:p>
            <a:r>
              <a:rPr lang="en-US" dirty="0"/>
              <a:t>Header Goes Here &amp; Can Be Two Lines</a:t>
            </a:r>
          </a:p>
        </p:txBody>
      </p:sp>
      <p:sp>
        <p:nvSpPr>
          <p:cNvPr id="15" name="Text Placeholder 2"/>
          <p:cNvSpPr>
            <a:spLocks noGrp="1"/>
          </p:cNvSpPr>
          <p:nvPr>
            <p:ph type="body" idx="13" hasCustomPrompt="1"/>
          </p:nvPr>
        </p:nvSpPr>
        <p:spPr>
          <a:xfrm>
            <a:off x="601562" y="2177785"/>
            <a:ext cx="5710338" cy="717815"/>
          </a:xfrm>
          <a:prstGeom prst="rect">
            <a:avLst/>
          </a:prstGeom>
        </p:spPr>
        <p:txBody>
          <a:bodyPr anchor="b"/>
          <a:lstStyle>
            <a:lvl1pPr marL="0" indent="0">
              <a:buNone/>
              <a:defRPr sz="2000" b="1">
                <a:solidFill>
                  <a:srgbClr val="13784B"/>
                </a:solidFill>
                <a:latin typeface="HelveticaNeueLT Com 55 Roman"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Subhead: Blue/Green are preferable for headers but black is acceptable</a:t>
            </a:r>
          </a:p>
        </p:txBody>
      </p:sp>
      <p:sp>
        <p:nvSpPr>
          <p:cNvPr id="19" name="Content Placeholder 2"/>
          <p:cNvSpPr>
            <a:spLocks noGrp="1"/>
          </p:cNvSpPr>
          <p:nvPr>
            <p:ph sz="half" idx="1" hasCustomPrompt="1"/>
          </p:nvPr>
        </p:nvSpPr>
        <p:spPr>
          <a:xfrm>
            <a:off x="601562" y="3288530"/>
            <a:ext cx="5710338" cy="2111499"/>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This is how a slide can look when images are placed to the right.  Body copy or text goes here.  Always left-align body copy, text or bullets with headers.  Keep copy to a minimum.  Focus on visuals to help tell your story.</a:t>
            </a:r>
          </a:p>
          <a:p>
            <a:pPr lvl="0"/>
            <a:endParaRPr lang="en-US" dirty="0"/>
          </a:p>
        </p:txBody>
      </p:sp>
    </p:spTree>
    <p:extLst>
      <p:ext uri="{BB962C8B-B14F-4D97-AF65-F5344CB8AC3E}">
        <p14:creationId xmlns:p14="http://schemas.microsoft.com/office/powerpoint/2010/main" val="382042463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638865" y="1042442"/>
            <a:ext cx="10204572" cy="1042904"/>
          </a:xfrm>
          <a:prstGeom prst="rect">
            <a:avLst/>
          </a:prstGeom>
        </p:spPr>
        <p:txBody>
          <a:bodyPr anchor="b">
            <a:normAutofit/>
          </a:bodyPr>
          <a:lstStyle>
            <a:lvl1pPr algn="l">
              <a:defRPr sz="3200" b="1">
                <a:solidFill>
                  <a:srgbClr val="045594"/>
                </a:solidFill>
              </a:defRPr>
            </a:lvl1pPr>
          </a:lstStyle>
          <a:p>
            <a:r>
              <a:rPr lang="en-US" dirty="0"/>
              <a:t>Header Goes Here and Can Expand Across Slide</a:t>
            </a:r>
          </a:p>
        </p:txBody>
      </p:sp>
      <p:sp>
        <p:nvSpPr>
          <p:cNvPr id="14" name="Text Placeholder 2"/>
          <p:cNvSpPr>
            <a:spLocks noGrp="1"/>
          </p:cNvSpPr>
          <p:nvPr>
            <p:ph type="body" idx="10" hasCustomPrompt="1"/>
          </p:nvPr>
        </p:nvSpPr>
        <p:spPr>
          <a:xfrm>
            <a:off x="638865" y="2166364"/>
            <a:ext cx="10204572" cy="483696"/>
          </a:xfrm>
          <a:prstGeom prst="rect">
            <a:avLst/>
          </a:prstGeom>
        </p:spPr>
        <p:txBody>
          <a:bodyPr anchor="b"/>
          <a:lstStyle>
            <a:lvl1pPr marL="0" indent="0">
              <a:buNone/>
              <a:defRPr sz="2200" b="1" baseline="0">
                <a:solidFill>
                  <a:srgbClr val="13784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Optional Subhead Goes Here</a:t>
            </a:r>
          </a:p>
        </p:txBody>
      </p:sp>
      <p:sp>
        <p:nvSpPr>
          <p:cNvPr id="17" name="Content Placeholder 2"/>
          <p:cNvSpPr>
            <a:spLocks noGrp="1"/>
          </p:cNvSpPr>
          <p:nvPr>
            <p:ph sz="half" idx="1" hasCustomPrompt="1"/>
          </p:nvPr>
        </p:nvSpPr>
        <p:spPr>
          <a:xfrm>
            <a:off x="651565" y="2731079"/>
            <a:ext cx="10204572" cy="1586922"/>
          </a:xfrm>
          <a:prstGeom prst="rect">
            <a:avLst/>
          </a:prstGeom>
        </p:spPr>
        <p:txBody>
          <a:bodyPr/>
          <a:lstStyle>
            <a:lvl1pPr marL="342900" indent="-342900">
              <a:buFont typeface="Arial" panose="020B0604020202020204" pitchFamily="34" charset="0"/>
              <a:buChar char="•"/>
              <a:defRPr sz="20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Always left-align body copy, text or bullets with headers.  Keep copy to a minimum; give elements room to breathe.  Focus on visuals to help tell your story.</a:t>
            </a:r>
          </a:p>
        </p:txBody>
      </p:sp>
    </p:spTree>
    <p:extLst>
      <p:ext uri="{BB962C8B-B14F-4D97-AF65-F5344CB8AC3E}">
        <p14:creationId xmlns:p14="http://schemas.microsoft.com/office/powerpoint/2010/main" val="2442035227"/>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3" name="Title 1"/>
          <p:cNvSpPr>
            <a:spLocks noGrp="1"/>
          </p:cNvSpPr>
          <p:nvPr>
            <p:ph type="ctrTitle" hasCustomPrompt="1"/>
          </p:nvPr>
        </p:nvSpPr>
        <p:spPr>
          <a:xfrm>
            <a:off x="638865" y="1042442"/>
            <a:ext cx="10204572" cy="1042904"/>
          </a:xfrm>
          <a:prstGeom prst="rect">
            <a:avLst/>
          </a:prstGeom>
        </p:spPr>
        <p:txBody>
          <a:bodyPr anchor="b">
            <a:normAutofit/>
          </a:bodyPr>
          <a:lstStyle>
            <a:lvl1pPr algn="l">
              <a:defRPr sz="3200" b="1">
                <a:solidFill>
                  <a:srgbClr val="045594"/>
                </a:solidFill>
              </a:defRPr>
            </a:lvl1pPr>
          </a:lstStyle>
          <a:p>
            <a:r>
              <a:rPr lang="en-US" dirty="0"/>
              <a:t>Header Goes Here and Can Expand Across Slide</a:t>
            </a:r>
          </a:p>
        </p:txBody>
      </p:sp>
      <p:sp>
        <p:nvSpPr>
          <p:cNvPr id="24" name="Text Placeholder 2"/>
          <p:cNvSpPr>
            <a:spLocks noGrp="1"/>
          </p:cNvSpPr>
          <p:nvPr>
            <p:ph type="body" idx="10" hasCustomPrompt="1"/>
          </p:nvPr>
        </p:nvSpPr>
        <p:spPr>
          <a:xfrm>
            <a:off x="638865" y="2166364"/>
            <a:ext cx="10204572" cy="483696"/>
          </a:xfrm>
          <a:prstGeom prst="rect">
            <a:avLst/>
          </a:prstGeom>
        </p:spPr>
        <p:txBody>
          <a:bodyPr anchor="b"/>
          <a:lstStyle>
            <a:lvl1pPr marL="0" indent="0">
              <a:buNone/>
              <a:defRPr sz="2200" b="1" baseline="0">
                <a:solidFill>
                  <a:srgbClr val="13784B"/>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Optional Subhead Goes Here</a:t>
            </a:r>
          </a:p>
        </p:txBody>
      </p:sp>
      <p:sp>
        <p:nvSpPr>
          <p:cNvPr id="25" name="Content Placeholder 2"/>
          <p:cNvSpPr>
            <a:spLocks noGrp="1"/>
          </p:cNvSpPr>
          <p:nvPr>
            <p:ph sz="half" idx="1" hasCustomPrompt="1"/>
          </p:nvPr>
        </p:nvSpPr>
        <p:spPr>
          <a:xfrm>
            <a:off x="651565" y="2731079"/>
            <a:ext cx="10204572" cy="1586922"/>
          </a:xfrm>
          <a:prstGeom prst="rect">
            <a:avLst/>
          </a:prstGeom>
        </p:spPr>
        <p:txBody>
          <a:bodyPr/>
          <a:lstStyle>
            <a:lvl1pPr marL="342900" indent="-342900">
              <a:buFont typeface="Arial" panose="020B0604020202020204" pitchFamily="34" charset="0"/>
              <a:buChar char="•"/>
              <a:defRPr sz="20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Always left-align body copy, text or bullets with headers.  Keep copy to a minimum; give elements room to breathe.  Focus on visuals to help tell your story.</a:t>
            </a:r>
          </a:p>
        </p:txBody>
      </p:sp>
    </p:spTree>
    <p:extLst>
      <p:ext uri="{BB962C8B-B14F-4D97-AF65-F5344CB8AC3E}">
        <p14:creationId xmlns:p14="http://schemas.microsoft.com/office/powerpoint/2010/main" val="1206042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0" name="Title 1"/>
          <p:cNvSpPr>
            <a:spLocks noGrp="1"/>
          </p:cNvSpPr>
          <p:nvPr>
            <p:ph type="ctrTitle" hasCustomPrompt="1"/>
          </p:nvPr>
        </p:nvSpPr>
        <p:spPr>
          <a:xfrm>
            <a:off x="594327" y="1040393"/>
            <a:ext cx="6543073" cy="579194"/>
          </a:xfrm>
          <a:prstGeom prst="rect">
            <a:avLst/>
          </a:prstGeom>
        </p:spPr>
        <p:txBody>
          <a:bodyPr anchor="b">
            <a:normAutofit/>
          </a:bodyPr>
          <a:lstStyle>
            <a:lvl1pPr algn="l">
              <a:defRPr sz="2900" b="1" baseline="0">
                <a:solidFill>
                  <a:srgbClr val="045594"/>
                </a:solidFill>
                <a:latin typeface="ITC Avant Garde Std Md" panose="020B0602020202020204" pitchFamily="34" charset="0"/>
              </a:defRPr>
            </a:lvl1pPr>
          </a:lstStyle>
          <a:p>
            <a:r>
              <a:rPr lang="en-US" dirty="0"/>
              <a:t>Headers Can Go Across the Slide</a:t>
            </a:r>
          </a:p>
        </p:txBody>
      </p:sp>
      <p:sp>
        <p:nvSpPr>
          <p:cNvPr id="13" name="Content Placeholder 2"/>
          <p:cNvSpPr>
            <a:spLocks noGrp="1"/>
          </p:cNvSpPr>
          <p:nvPr>
            <p:ph sz="half" idx="10" hasCustomPrompt="1"/>
          </p:nvPr>
        </p:nvSpPr>
        <p:spPr>
          <a:xfrm>
            <a:off x="628193" y="1863422"/>
            <a:ext cx="6509208" cy="2467278"/>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This is how a slide can look when images are placed to the right. Use bold or italics to emphasize a point. Always left-align body copy, text or bullets with headers.  Keep copy to a minimum. Focus on visuals to help tell your story. Align right side of images with the edge of the blue bar at the top.</a:t>
            </a:r>
          </a:p>
        </p:txBody>
      </p:sp>
    </p:spTree>
    <p:extLst>
      <p:ext uri="{BB962C8B-B14F-4D97-AF65-F5344CB8AC3E}">
        <p14:creationId xmlns:p14="http://schemas.microsoft.com/office/powerpoint/2010/main" val="79626768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18" name="Title 1"/>
          <p:cNvSpPr>
            <a:spLocks noGrp="1"/>
          </p:cNvSpPr>
          <p:nvPr>
            <p:ph type="ctrTitle" hasCustomPrompt="1"/>
          </p:nvPr>
        </p:nvSpPr>
        <p:spPr>
          <a:xfrm>
            <a:off x="594327" y="1040393"/>
            <a:ext cx="6543073" cy="579194"/>
          </a:xfrm>
          <a:prstGeom prst="rect">
            <a:avLst/>
          </a:prstGeom>
        </p:spPr>
        <p:txBody>
          <a:bodyPr anchor="b">
            <a:normAutofit/>
          </a:bodyPr>
          <a:lstStyle>
            <a:lvl1pPr algn="l">
              <a:defRPr sz="2900" b="1" baseline="0">
                <a:solidFill>
                  <a:srgbClr val="045594"/>
                </a:solidFill>
                <a:latin typeface="ITC Avant Garde Std Md" panose="020B0602020202020204" pitchFamily="34" charset="0"/>
              </a:defRPr>
            </a:lvl1pPr>
          </a:lstStyle>
          <a:p>
            <a:r>
              <a:rPr lang="en-US" dirty="0"/>
              <a:t>Headers Can Go Across the Slide</a:t>
            </a:r>
          </a:p>
        </p:txBody>
      </p:sp>
      <p:sp>
        <p:nvSpPr>
          <p:cNvPr id="19" name="Content Placeholder 2"/>
          <p:cNvSpPr>
            <a:spLocks noGrp="1"/>
          </p:cNvSpPr>
          <p:nvPr>
            <p:ph sz="half" idx="10" hasCustomPrompt="1"/>
          </p:nvPr>
        </p:nvSpPr>
        <p:spPr>
          <a:xfrm>
            <a:off x="628193" y="1863422"/>
            <a:ext cx="6509208" cy="2467278"/>
          </a:xfrm>
          <a:prstGeom prst="rect">
            <a:avLst/>
          </a:prstGeom>
        </p:spPr>
        <p:txBody>
          <a:bodyPr/>
          <a:lstStyle>
            <a:lvl1pPr marL="342900" indent="-342900">
              <a:buFont typeface="Arial" panose="020B0604020202020204" pitchFamily="34" charset="0"/>
              <a:buChar char="•"/>
              <a:defRPr sz="1600" b="0" baseline="0">
                <a:solidFill>
                  <a:srgbClr val="6D6E71"/>
                </a:solidFill>
                <a:latin typeface="HelveticaNeueLT Com 55 Roman" panose="020B0604020202020204" pitchFamily="34" charset="0"/>
              </a:defRPr>
            </a:lvl1pPr>
            <a:lvl2pPr>
              <a:defRPr sz="2200">
                <a:solidFill>
                  <a:srgbClr val="6D6E71"/>
                </a:solidFill>
                <a:latin typeface="HelveticaNeueLT Com 55 Roman" panose="020B0604020202020204" pitchFamily="34" charset="0"/>
              </a:defRPr>
            </a:lvl2pPr>
            <a:lvl3pPr>
              <a:defRPr>
                <a:solidFill>
                  <a:srgbClr val="6D6E71"/>
                </a:solidFill>
              </a:defRPr>
            </a:lvl3pPr>
            <a:lvl4pPr>
              <a:defRPr>
                <a:solidFill>
                  <a:srgbClr val="6D6E71"/>
                </a:solidFill>
              </a:defRPr>
            </a:lvl4pPr>
            <a:lvl5pPr>
              <a:defRPr>
                <a:solidFill>
                  <a:srgbClr val="6D6E71"/>
                </a:solidFill>
              </a:defRPr>
            </a:lvl5pPr>
          </a:lstStyle>
          <a:p>
            <a:pPr lvl="0"/>
            <a:r>
              <a:rPr lang="en-US" dirty="0"/>
              <a:t>Body copy or text goes here. This is how a slide can look when images are placed to the right. Use bold or italics to emphasize a point. Always left-align body copy, text or bullets with headers.  Keep copy to a minimum. Focus on visuals to help tell your story. Align right side of images with the edge of the blue bar at the top.</a:t>
            </a:r>
          </a:p>
        </p:txBody>
      </p:sp>
    </p:spTree>
    <p:extLst>
      <p:ext uri="{BB962C8B-B14F-4D97-AF65-F5344CB8AC3E}">
        <p14:creationId xmlns:p14="http://schemas.microsoft.com/office/powerpoint/2010/main" val="15985325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4"/>
            <a:ext cx="2743200" cy="365125"/>
          </a:xfrm>
          <a:prstGeom prst="rect">
            <a:avLst/>
          </a:prstGeom>
        </p:spPr>
        <p:txBody>
          <a:bodyPr/>
          <a:lstStyle/>
          <a:p>
            <a:fld id="{348EAB29-8E02-43FA-89B1-8C6BA1E3DBD1}" type="datetimeFigureOut">
              <a:rPr lang="en-US" smtClean="0"/>
              <a:t>11/4/2025</a:t>
            </a:fld>
            <a:endParaRPr lang="en-US"/>
          </a:p>
        </p:txBody>
      </p:sp>
      <p:sp>
        <p:nvSpPr>
          <p:cNvPr id="5" name="Footer Placeholder 4"/>
          <p:cNvSpPr>
            <a:spLocks noGrp="1"/>
          </p:cNvSpPr>
          <p:nvPr>
            <p:ph type="ftr" sz="quarter" idx="11"/>
          </p:nvPr>
        </p:nvSpPr>
        <p:spPr>
          <a:xfrm>
            <a:off x="4038600" y="6356354"/>
            <a:ext cx="41148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8610600" y="6356354"/>
            <a:ext cx="2743200" cy="365125"/>
          </a:xfrm>
          <a:prstGeom prst="rect">
            <a:avLst/>
          </a:prstGeom>
        </p:spPr>
        <p:txBody>
          <a:bodyPr/>
          <a:lstStyle/>
          <a:p>
            <a:fld id="{CBFAC968-99DC-4A50-9679-463617D7C685}" type="slidenum">
              <a:rPr lang="en-US" smtClean="0"/>
              <a:t>‹#›</a:t>
            </a:fld>
            <a:endParaRPr lang="en-US"/>
          </a:p>
        </p:txBody>
      </p:sp>
      <p:sp>
        <p:nvSpPr>
          <p:cNvPr id="11" name="Title 1"/>
          <p:cNvSpPr>
            <a:spLocks noGrp="1"/>
          </p:cNvSpPr>
          <p:nvPr>
            <p:ph type="ctrTitle" hasCustomPrompt="1"/>
          </p:nvPr>
        </p:nvSpPr>
        <p:spPr>
          <a:xfrm>
            <a:off x="1524000" y="2870200"/>
            <a:ext cx="9144000" cy="677863"/>
          </a:xfrm>
          <a:prstGeom prst="rect">
            <a:avLst/>
          </a:prstGeom>
        </p:spPr>
        <p:txBody>
          <a:bodyPr anchor="b"/>
          <a:lstStyle>
            <a:lvl1pPr algn="ctr">
              <a:defRPr sz="3400" baseline="0">
                <a:solidFill>
                  <a:srgbClr val="045594"/>
                </a:solidFill>
              </a:defRPr>
            </a:lvl1pPr>
          </a:lstStyle>
          <a:p>
            <a:r>
              <a:rPr lang="en-US" dirty="0"/>
              <a:t>Cover Slide Option #1</a:t>
            </a:r>
          </a:p>
        </p:txBody>
      </p:sp>
      <p:sp>
        <p:nvSpPr>
          <p:cNvPr id="12" name="Subtitle 2"/>
          <p:cNvSpPr>
            <a:spLocks noGrp="1"/>
          </p:cNvSpPr>
          <p:nvPr>
            <p:ph type="subTitle" idx="1" hasCustomPrompt="1"/>
          </p:nvPr>
        </p:nvSpPr>
        <p:spPr>
          <a:xfrm>
            <a:off x="1524000" y="3614738"/>
            <a:ext cx="91440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37579365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Agenda with imag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DD4AD-B37A-49D0-9C3D-FE0E10248B47}"/>
              </a:ext>
            </a:extLst>
          </p:cNvPr>
          <p:cNvSpPr>
            <a:spLocks noGrp="1"/>
          </p:cNvSpPr>
          <p:nvPr>
            <p:ph type="title"/>
          </p:nvPr>
        </p:nvSpPr>
        <p:spPr>
          <a:xfrm>
            <a:off x="381000" y="312421"/>
            <a:ext cx="5341070" cy="939144"/>
          </a:xfrm>
        </p:spPr>
        <p:txBody>
          <a:bodyPr lIns="0" rIns="0">
            <a:normAutofit/>
          </a:bodyPr>
          <a:lstStyle>
            <a:lvl1pPr>
              <a:lnSpc>
                <a:spcPct val="125000"/>
              </a:lnSpc>
              <a:defRPr sz="2700">
                <a:latin typeface="+mj-lt"/>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EE99F59-6594-4D60-BBDB-3C12B99A8EA6}"/>
              </a:ext>
            </a:extLst>
          </p:cNvPr>
          <p:cNvSpPr>
            <a:spLocks noGrp="1"/>
          </p:cNvSpPr>
          <p:nvPr>
            <p:ph idx="1"/>
          </p:nvPr>
        </p:nvSpPr>
        <p:spPr>
          <a:xfrm>
            <a:off x="381000" y="2057400"/>
            <a:ext cx="5341070" cy="3665220"/>
          </a:xfrm>
        </p:spPr>
        <p:txBody>
          <a:bodyPr lIns="0" rIns="0">
            <a:normAutofit/>
          </a:bodyPr>
          <a:lstStyle>
            <a:lvl1pPr marL="0" indent="0">
              <a:lnSpc>
                <a:spcPct val="125000"/>
              </a:lnSpc>
              <a:spcAft>
                <a:spcPts val="300"/>
              </a:spcAft>
              <a:buNone/>
              <a:defRPr sz="2000"/>
            </a:lvl1pPr>
            <a:lvl2pPr marL="457200" indent="0">
              <a:lnSpc>
                <a:spcPct val="125000"/>
              </a:lnSpc>
              <a:spcAft>
                <a:spcPts val="300"/>
              </a:spcAft>
              <a:buNone/>
              <a:defRPr sz="2000"/>
            </a:lvl2pPr>
          </a:lstStyle>
          <a:p>
            <a:pPr lvl="0"/>
            <a:r>
              <a:rPr lang="en-US"/>
              <a:t>Click to edit Master text styles</a:t>
            </a:r>
          </a:p>
          <a:p>
            <a:pPr lvl="1"/>
            <a:r>
              <a:rPr lang="en-US"/>
              <a:t>Second level</a:t>
            </a:r>
          </a:p>
        </p:txBody>
      </p:sp>
      <p:sp>
        <p:nvSpPr>
          <p:cNvPr id="5" name="Picture Placeholder 4">
            <a:extLst>
              <a:ext uri="{FF2B5EF4-FFF2-40B4-BE49-F238E27FC236}">
                <a16:creationId xmlns:a16="http://schemas.microsoft.com/office/drawing/2014/main" id="{1D1C8D12-760A-4D80-B39D-8FA092BEDC10}"/>
              </a:ext>
            </a:extLst>
          </p:cNvPr>
          <p:cNvSpPr>
            <a:spLocks noGrp="1"/>
          </p:cNvSpPr>
          <p:nvPr>
            <p:ph type="pic" sz="quarter" idx="13"/>
          </p:nvPr>
        </p:nvSpPr>
        <p:spPr>
          <a:xfrm>
            <a:off x="6096000" y="0"/>
            <a:ext cx="6096000" cy="6858000"/>
          </a:xfrm>
          <a:pattFill prst="lgCheck">
            <a:fgClr>
              <a:schemeClr val="bg2"/>
            </a:fgClr>
            <a:bgClr>
              <a:schemeClr val="bg1"/>
            </a:bgClr>
          </a:pattFill>
        </p:spPr>
        <p:txBody>
          <a:bodyPr vert="horz" lIns="0" tIns="45720" rIns="0" bIns="45720" rtlCol="0">
            <a:normAutofit/>
          </a:bodyPr>
          <a:lstStyle>
            <a:lvl1pPr>
              <a:defRPr lang="en-US" dirty="0"/>
            </a:lvl1pPr>
          </a:lstStyle>
          <a:p>
            <a:pPr lvl="0"/>
            <a:r>
              <a:rPr lang="en-US"/>
              <a:t>Click icon to add picture</a:t>
            </a:r>
            <a:endParaRPr lang="en-US" dirty="0"/>
          </a:p>
        </p:txBody>
      </p:sp>
    </p:spTree>
    <p:extLst>
      <p:ext uri="{BB962C8B-B14F-4D97-AF65-F5344CB8AC3E}">
        <p14:creationId xmlns:p14="http://schemas.microsoft.com/office/powerpoint/2010/main" val="37243198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Picture_left-content-righ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DD4AD-B37A-49D0-9C3D-FE0E10248B47}"/>
              </a:ext>
            </a:extLst>
          </p:cNvPr>
          <p:cNvSpPr>
            <a:spLocks noGrp="1"/>
          </p:cNvSpPr>
          <p:nvPr>
            <p:ph type="title"/>
          </p:nvPr>
        </p:nvSpPr>
        <p:spPr>
          <a:xfrm>
            <a:off x="6529612" y="423512"/>
            <a:ext cx="5341070" cy="1251283"/>
          </a:xfrm>
        </p:spPr>
        <p:txBody>
          <a:bodyPr lIns="0" rIns="0">
            <a:normAutofit/>
          </a:bodyPr>
          <a:lstStyle>
            <a:lvl1pPr>
              <a:lnSpc>
                <a:spcPct val="125000"/>
              </a:lnSpc>
              <a:defRPr sz="2700">
                <a:latin typeface="+mj-lt"/>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EE99F59-6594-4D60-BBDB-3C12B99A8EA6}"/>
              </a:ext>
            </a:extLst>
          </p:cNvPr>
          <p:cNvSpPr>
            <a:spLocks noGrp="1"/>
          </p:cNvSpPr>
          <p:nvPr>
            <p:ph idx="1"/>
          </p:nvPr>
        </p:nvSpPr>
        <p:spPr>
          <a:xfrm>
            <a:off x="6529612" y="2057400"/>
            <a:ext cx="5341070" cy="3665220"/>
          </a:xfrm>
        </p:spPr>
        <p:txBody>
          <a:bodyPr lIns="0" rIns="0">
            <a:normAutofit/>
          </a:bodyPr>
          <a:lstStyle>
            <a:lvl1pPr marL="0" indent="0">
              <a:lnSpc>
                <a:spcPct val="125000"/>
              </a:lnSpc>
              <a:spcAft>
                <a:spcPts val="300"/>
              </a:spcAft>
              <a:buNone/>
              <a:defRPr sz="2000"/>
            </a:lvl1pPr>
            <a:lvl2pPr marL="457200" indent="0">
              <a:lnSpc>
                <a:spcPct val="125000"/>
              </a:lnSpc>
              <a:spcAft>
                <a:spcPts val="300"/>
              </a:spcAft>
              <a:buNone/>
              <a:defRPr sz="2000"/>
            </a:lvl2pPr>
          </a:lstStyle>
          <a:p>
            <a:pPr lvl="0"/>
            <a:r>
              <a:rPr lang="en-US"/>
              <a:t>Click to edit Master text styles</a:t>
            </a:r>
          </a:p>
          <a:p>
            <a:pPr lvl="1"/>
            <a:r>
              <a:rPr lang="en-US"/>
              <a:t>Second level</a:t>
            </a:r>
          </a:p>
        </p:txBody>
      </p:sp>
      <p:sp>
        <p:nvSpPr>
          <p:cNvPr id="5" name="Picture Placeholder 4">
            <a:extLst>
              <a:ext uri="{FF2B5EF4-FFF2-40B4-BE49-F238E27FC236}">
                <a16:creationId xmlns:a16="http://schemas.microsoft.com/office/drawing/2014/main" id="{1D1C8D12-760A-4D80-B39D-8FA092BEDC10}"/>
              </a:ext>
            </a:extLst>
          </p:cNvPr>
          <p:cNvSpPr>
            <a:spLocks noGrp="1"/>
          </p:cNvSpPr>
          <p:nvPr>
            <p:ph type="pic" sz="quarter" idx="13"/>
          </p:nvPr>
        </p:nvSpPr>
        <p:spPr>
          <a:xfrm>
            <a:off x="0" y="0"/>
            <a:ext cx="6096000" cy="6858000"/>
          </a:xfrm>
          <a:pattFill prst="lgCheck">
            <a:fgClr>
              <a:schemeClr val="bg2"/>
            </a:fgClr>
            <a:bgClr>
              <a:schemeClr val="bg1"/>
            </a:bgClr>
          </a:pattFill>
        </p:spPr>
        <p:txBody>
          <a:bodyPr vert="horz" lIns="0" tIns="45720" rIns="0" bIns="45720" rtlCol="0">
            <a:normAutofit/>
          </a:bodyPr>
          <a:lstStyle>
            <a:lvl1pPr>
              <a:defRPr lang="en-US" dirty="0"/>
            </a:lvl1pPr>
          </a:lstStyle>
          <a:p>
            <a:pPr lvl="0"/>
            <a:r>
              <a:rPr lang="en-US"/>
              <a:t>Click icon to add picture</a:t>
            </a:r>
            <a:endParaRPr lang="en-US" dirty="0"/>
          </a:p>
        </p:txBody>
      </p:sp>
    </p:spTree>
    <p:extLst>
      <p:ext uri="{BB962C8B-B14F-4D97-AF65-F5344CB8AC3E}">
        <p14:creationId xmlns:p14="http://schemas.microsoft.com/office/powerpoint/2010/main" val="23190902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Picture Right_caption">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1A1B49-7762-493C-BA00-0A7648974059}"/>
              </a:ext>
            </a:extLst>
          </p:cNvPr>
          <p:cNvSpPr>
            <a:spLocks noGrp="1"/>
          </p:cNvSpPr>
          <p:nvPr>
            <p:ph type="title"/>
          </p:nvPr>
        </p:nvSpPr>
        <p:spPr>
          <a:xfrm>
            <a:off x="381000" y="1617133"/>
            <a:ext cx="5312790" cy="3649133"/>
          </a:xfrm>
        </p:spPr>
        <p:txBody>
          <a:bodyPr lIns="0" rIns="0" bIns="0" anchor="ctr">
            <a:normAutofit/>
          </a:bodyPr>
          <a:lstStyle>
            <a:lvl1pPr algn="ctr">
              <a:lnSpc>
                <a:spcPct val="100000"/>
              </a:lnSpc>
              <a:defRPr sz="36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EEC93E36-F060-4B48-9E74-F44AA8244D31}"/>
              </a:ext>
            </a:extLst>
          </p:cNvPr>
          <p:cNvSpPr>
            <a:spLocks noGrp="1"/>
          </p:cNvSpPr>
          <p:nvPr>
            <p:ph type="pic" idx="1"/>
          </p:nvPr>
        </p:nvSpPr>
        <p:spPr>
          <a:xfrm>
            <a:off x="6096000" y="0"/>
            <a:ext cx="6096000" cy="6858000"/>
          </a:xfrm>
          <a:pattFill prst="lgCheck">
            <a:fgClr>
              <a:schemeClr val="bg2"/>
            </a:fgClr>
            <a:bgClr>
              <a:schemeClr val="bg1"/>
            </a:bgClr>
          </a:pattFill>
        </p:spPr>
        <p:txBody>
          <a:bodyPr vert="horz" lIns="0" tIns="45720" rIns="0" bIns="45720" rtlCol="0">
            <a:normAutofit/>
          </a:bodyPr>
          <a:lstStyle>
            <a:lvl1pPr>
              <a:defRPr lang="en-US"/>
            </a:lvl1pPr>
          </a:lstStyle>
          <a:p>
            <a:pPr lvl="0"/>
            <a:r>
              <a:rPr lang="en-US"/>
              <a:t>Click icon to add picture</a:t>
            </a:r>
          </a:p>
        </p:txBody>
      </p:sp>
    </p:spTree>
    <p:extLst>
      <p:ext uri="{BB962C8B-B14F-4D97-AF65-F5344CB8AC3E}">
        <p14:creationId xmlns:p14="http://schemas.microsoft.com/office/powerpoint/2010/main" val="26507073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Title and Content_op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9DD4AD-B37A-49D0-9C3D-FE0E10248B47}"/>
              </a:ext>
            </a:extLst>
          </p:cNvPr>
          <p:cNvSpPr>
            <a:spLocks noGrp="1"/>
          </p:cNvSpPr>
          <p:nvPr>
            <p:ph type="title"/>
          </p:nvPr>
        </p:nvSpPr>
        <p:spPr>
          <a:xfrm>
            <a:off x="381000" y="441960"/>
            <a:ext cx="9381067" cy="800101"/>
          </a:xfrm>
        </p:spPr>
        <p:txBody>
          <a:bodyPr lIns="0" rIns="0">
            <a:normAutofit/>
          </a:bodyPr>
          <a:lstStyle>
            <a:lvl1pPr>
              <a:lnSpc>
                <a:spcPct val="125000"/>
              </a:lnSpc>
              <a:defRPr sz="2700">
                <a:latin typeface="+mj-lt"/>
              </a:defRPr>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8EE99F59-6594-4D60-BBDB-3C12B99A8EA6}"/>
              </a:ext>
            </a:extLst>
          </p:cNvPr>
          <p:cNvSpPr>
            <a:spLocks noGrp="1"/>
          </p:cNvSpPr>
          <p:nvPr>
            <p:ph idx="1"/>
          </p:nvPr>
        </p:nvSpPr>
        <p:spPr>
          <a:xfrm>
            <a:off x="381000" y="2057401"/>
            <a:ext cx="9381067" cy="3895344"/>
          </a:xfrm>
        </p:spPr>
        <p:txBody>
          <a:bodyPr lIns="0" rIns="0" numCol="2" spcCol="274320">
            <a:normAutofit/>
          </a:bodyPr>
          <a:lstStyle>
            <a:lvl1pPr marL="0" indent="0">
              <a:lnSpc>
                <a:spcPct val="125000"/>
              </a:lnSpc>
              <a:buFont typeface="Arial" panose="020B0604020202020204" pitchFamily="34" charset="0"/>
              <a:buNone/>
              <a:defRPr sz="2000"/>
            </a:lvl1pPr>
            <a:lvl2pPr marL="457200" indent="0">
              <a:lnSpc>
                <a:spcPct val="125000"/>
              </a:lnSpc>
              <a:buNone/>
              <a:defRPr sz="2000"/>
            </a:lvl2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6335646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Title Slide_pic bkgd">
    <p:bg>
      <p:bgPr>
        <a:solidFill>
          <a:schemeClr val="bg1"/>
        </a:solidFill>
        <a:effectLst/>
      </p:bgPr>
    </p:bg>
    <p:spTree>
      <p:nvGrpSpPr>
        <p:cNvPr id="1" name=""/>
        <p:cNvGrpSpPr/>
        <p:nvPr/>
      </p:nvGrpSpPr>
      <p:grpSpPr>
        <a:xfrm>
          <a:off x="0" y="0"/>
          <a:ext cx="0" cy="0"/>
          <a:chOff x="0" y="0"/>
          <a:chExt cx="0" cy="0"/>
        </a:xfrm>
      </p:grpSpPr>
      <p:sp>
        <p:nvSpPr>
          <p:cNvPr id="5" name="Picture Placeholder 6">
            <a:extLst>
              <a:ext uri="{FF2B5EF4-FFF2-40B4-BE49-F238E27FC236}">
                <a16:creationId xmlns:a16="http://schemas.microsoft.com/office/drawing/2014/main" id="{FACC06D6-9573-44F0-A844-D0F52D5EC8A6}"/>
              </a:ext>
            </a:extLst>
          </p:cNvPr>
          <p:cNvSpPr>
            <a:spLocks noGrp="1"/>
          </p:cNvSpPr>
          <p:nvPr>
            <p:ph type="pic" sz="quarter" idx="13"/>
          </p:nvPr>
        </p:nvSpPr>
        <p:spPr>
          <a:xfrm>
            <a:off x="0" y="0"/>
            <a:ext cx="12192000" cy="6858000"/>
          </a:xfrm>
          <a:pattFill prst="lgCheck">
            <a:fgClr>
              <a:schemeClr val="bg2"/>
            </a:fgClr>
            <a:bgClr>
              <a:schemeClr val="bg1"/>
            </a:bgClr>
          </a:pattFill>
        </p:spPr>
        <p:txBody>
          <a:bodyPr vert="horz" lIns="0" tIns="45720" rIns="0" bIns="45720" rtlCol="0">
            <a:normAutofit/>
          </a:bodyPr>
          <a:lstStyle>
            <a:lvl1pPr>
              <a:defRPr lang="en-US"/>
            </a:lvl1pPr>
          </a:lstStyle>
          <a:p>
            <a:pPr lvl="0"/>
            <a:r>
              <a:rPr lang="en-US"/>
              <a:t>Click icon to add picture</a:t>
            </a:r>
          </a:p>
        </p:txBody>
      </p:sp>
      <p:sp>
        <p:nvSpPr>
          <p:cNvPr id="8" name="Title 1">
            <a:extLst>
              <a:ext uri="{FF2B5EF4-FFF2-40B4-BE49-F238E27FC236}">
                <a16:creationId xmlns:a16="http://schemas.microsoft.com/office/drawing/2014/main" id="{DA3BADB4-CA97-46E1-B96D-A67BE2483084}"/>
              </a:ext>
            </a:extLst>
          </p:cNvPr>
          <p:cNvSpPr>
            <a:spLocks noGrp="1"/>
          </p:cNvSpPr>
          <p:nvPr>
            <p:ph type="ctrTitle"/>
          </p:nvPr>
        </p:nvSpPr>
        <p:spPr>
          <a:xfrm>
            <a:off x="381000" y="999343"/>
            <a:ext cx="8632371" cy="2387600"/>
          </a:xfrm>
        </p:spPr>
        <p:txBody>
          <a:bodyPr lIns="0" rIns="0" anchor="b"/>
          <a:lstStyle>
            <a:lvl1pPr algn="l">
              <a:lnSpc>
                <a:spcPct val="100000"/>
              </a:lnSpc>
              <a:defRPr sz="6000">
                <a:solidFill>
                  <a:schemeClr val="bg1"/>
                </a:solidFill>
                <a:latin typeface="+mn-lt"/>
              </a:defRPr>
            </a:lvl1pPr>
          </a:lstStyle>
          <a:p>
            <a:r>
              <a:rPr lang="en-US"/>
              <a:t>Click to edit Master title style</a:t>
            </a:r>
            <a:endParaRPr lang="en-US" dirty="0"/>
          </a:p>
        </p:txBody>
      </p:sp>
      <p:sp>
        <p:nvSpPr>
          <p:cNvPr id="10" name="Subtitle 2">
            <a:extLst>
              <a:ext uri="{FF2B5EF4-FFF2-40B4-BE49-F238E27FC236}">
                <a16:creationId xmlns:a16="http://schemas.microsoft.com/office/drawing/2014/main" id="{2A0F12D5-B145-40D7-8FA8-B1BF6E1BFAAF}"/>
              </a:ext>
            </a:extLst>
          </p:cNvPr>
          <p:cNvSpPr>
            <a:spLocks noGrp="1"/>
          </p:cNvSpPr>
          <p:nvPr>
            <p:ph type="subTitle" idx="1"/>
          </p:nvPr>
        </p:nvSpPr>
        <p:spPr>
          <a:xfrm>
            <a:off x="381000" y="3901186"/>
            <a:ext cx="8632371" cy="1520825"/>
          </a:xfrm>
        </p:spPr>
        <p:txBody>
          <a:bodyPr lIns="0" rIns="0" numCol="3" spcCol="274320">
            <a:normAutofit/>
          </a:bodyPr>
          <a:lstStyle>
            <a:lvl1pPr marL="0" indent="0" algn="l">
              <a:lnSpc>
                <a:spcPct val="125000"/>
              </a:lnSpc>
              <a:buNone/>
              <a:defRPr sz="1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2783488696"/>
      </p:ext>
    </p:extLst>
  </p:cSld>
  <p:clrMapOvr>
    <a:masterClrMapping/>
  </p:clrMapOvr>
  <p:extLst>
    <p:ext uri="{DCECCB84-F9BA-43D5-87BE-67443E8EF086}">
      <p15:sldGuideLst xmlns:p15="http://schemas.microsoft.com/office/powerpoint/2012/main">
        <p15:guide id="1" orient="horz" pos="2016">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Title 1"/>
          <p:cNvSpPr>
            <a:spLocks noGrp="1"/>
          </p:cNvSpPr>
          <p:nvPr>
            <p:ph type="ctrTitle" hasCustomPrompt="1"/>
          </p:nvPr>
        </p:nvSpPr>
        <p:spPr>
          <a:xfrm>
            <a:off x="304800" y="2844801"/>
            <a:ext cx="6502400" cy="962180"/>
          </a:xfrm>
          <a:prstGeom prst="rect">
            <a:avLst/>
          </a:prstGeom>
        </p:spPr>
        <p:txBody>
          <a:bodyPr anchor="b"/>
          <a:lstStyle>
            <a:lvl1pPr algn="ctr">
              <a:defRPr sz="3100" baseline="0">
                <a:solidFill>
                  <a:srgbClr val="045594"/>
                </a:solidFill>
              </a:defRPr>
            </a:lvl1pPr>
          </a:lstStyle>
          <a:p>
            <a:r>
              <a:rPr lang="en-US" b="1" dirty="0"/>
              <a:t>Cover Slide Option #2 Headers Can Be on Multiple Lines</a:t>
            </a:r>
            <a:endParaRPr lang="en-US" dirty="0"/>
          </a:p>
        </p:txBody>
      </p:sp>
      <p:sp>
        <p:nvSpPr>
          <p:cNvPr id="8" name="Subtitle 2"/>
          <p:cNvSpPr>
            <a:spLocks noGrp="1"/>
          </p:cNvSpPr>
          <p:nvPr>
            <p:ph type="subTitle" idx="1" hasCustomPrompt="1"/>
          </p:nvPr>
        </p:nvSpPr>
        <p:spPr>
          <a:xfrm>
            <a:off x="304800" y="4344557"/>
            <a:ext cx="65024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1123068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a:xfrm>
            <a:off x="838200" y="6356354"/>
            <a:ext cx="2743200" cy="365125"/>
          </a:xfrm>
          <a:prstGeom prst="rect">
            <a:avLst/>
          </a:prstGeom>
        </p:spPr>
        <p:txBody>
          <a:bodyPr/>
          <a:lstStyle>
            <a:lvl1pPr>
              <a:defRPr>
                <a:latin typeface="HelveticaNeueLT Com 55 Roman" panose="020B0604020202020204" pitchFamily="34" charset="0"/>
              </a:defRPr>
            </a:lvl1pPr>
          </a:lstStyle>
          <a:p>
            <a:fld id="{348EAB29-8E02-43FA-89B1-8C6BA1E3DBD1}" type="datetimeFigureOut">
              <a:rPr lang="en-US" smtClean="0"/>
              <a:pPr/>
              <a:t>11/4/2025</a:t>
            </a:fld>
            <a:endParaRPr lang="en-US"/>
          </a:p>
        </p:txBody>
      </p:sp>
      <p:sp>
        <p:nvSpPr>
          <p:cNvPr id="5" name="Footer Placeholder 4"/>
          <p:cNvSpPr>
            <a:spLocks noGrp="1"/>
          </p:cNvSpPr>
          <p:nvPr>
            <p:ph type="ftr" sz="quarter" idx="11"/>
          </p:nvPr>
        </p:nvSpPr>
        <p:spPr>
          <a:xfrm>
            <a:off x="4038600" y="6356354"/>
            <a:ext cx="4114800" cy="365125"/>
          </a:xfrm>
          <a:prstGeom prst="rect">
            <a:avLst/>
          </a:prstGeom>
        </p:spPr>
        <p:txBody>
          <a:bodyPr/>
          <a:lstStyle>
            <a:lvl1pPr>
              <a:defRPr>
                <a:latin typeface="HelveticaNeueLT Com 55 Roman" panose="020B0604020202020204" pitchFamily="34" charset="0"/>
              </a:defRPr>
            </a:lvl1pPr>
          </a:lstStyle>
          <a:p>
            <a:endParaRPr lang="en-US"/>
          </a:p>
        </p:txBody>
      </p:sp>
      <p:sp>
        <p:nvSpPr>
          <p:cNvPr id="6" name="Slide Number Placeholder 5"/>
          <p:cNvSpPr>
            <a:spLocks noGrp="1"/>
          </p:cNvSpPr>
          <p:nvPr>
            <p:ph type="sldNum" sz="quarter" idx="12"/>
          </p:nvPr>
        </p:nvSpPr>
        <p:spPr>
          <a:xfrm>
            <a:off x="8610600" y="6356354"/>
            <a:ext cx="2743200" cy="365125"/>
          </a:xfrm>
          <a:prstGeom prst="rect">
            <a:avLst/>
          </a:prstGeom>
        </p:spPr>
        <p:txBody>
          <a:bodyPr/>
          <a:lstStyle>
            <a:lvl1pPr>
              <a:defRPr>
                <a:latin typeface="HelveticaNeueLT Com 55 Roman" panose="020B0604020202020204" pitchFamily="34" charset="0"/>
              </a:defRPr>
            </a:lvl1pPr>
          </a:lstStyle>
          <a:p>
            <a:fld id="{CBFAC968-99DC-4A50-9679-463617D7C685}" type="slidenum">
              <a:rPr lang="en-US" smtClean="0"/>
              <a:pPr/>
              <a:t>‹#›</a:t>
            </a:fld>
            <a:endParaRPr lang="en-US"/>
          </a:p>
        </p:txBody>
      </p:sp>
      <p:sp>
        <p:nvSpPr>
          <p:cNvPr id="17" name="Title 1"/>
          <p:cNvSpPr>
            <a:spLocks noGrp="1"/>
          </p:cNvSpPr>
          <p:nvPr>
            <p:ph type="ctrTitle" hasCustomPrompt="1"/>
          </p:nvPr>
        </p:nvSpPr>
        <p:spPr>
          <a:xfrm>
            <a:off x="304800" y="2844801"/>
            <a:ext cx="6502400" cy="962180"/>
          </a:xfrm>
          <a:prstGeom prst="rect">
            <a:avLst/>
          </a:prstGeom>
        </p:spPr>
        <p:txBody>
          <a:bodyPr anchor="b"/>
          <a:lstStyle>
            <a:lvl1pPr algn="ctr">
              <a:defRPr sz="3100" baseline="0">
                <a:solidFill>
                  <a:srgbClr val="045594"/>
                </a:solidFill>
              </a:defRPr>
            </a:lvl1pPr>
          </a:lstStyle>
          <a:p>
            <a:r>
              <a:rPr lang="en-US" b="1" dirty="0"/>
              <a:t>Cover Slide Option #2 Headers Can Be on Multiple Lines</a:t>
            </a:r>
            <a:endParaRPr lang="en-US" dirty="0"/>
          </a:p>
        </p:txBody>
      </p:sp>
      <p:sp>
        <p:nvSpPr>
          <p:cNvPr id="18" name="Subtitle 2"/>
          <p:cNvSpPr>
            <a:spLocks noGrp="1"/>
          </p:cNvSpPr>
          <p:nvPr>
            <p:ph type="subTitle" idx="1" hasCustomPrompt="1"/>
          </p:nvPr>
        </p:nvSpPr>
        <p:spPr>
          <a:xfrm>
            <a:off x="304800" y="4344557"/>
            <a:ext cx="6502400" cy="423862"/>
          </a:xfrm>
          <a:prstGeom prst="rect">
            <a:avLst/>
          </a:prstGeom>
        </p:spPr>
        <p:txBody>
          <a:bodyPr/>
          <a:lstStyle>
            <a:lvl1pPr marL="0" indent="0" algn="ctr">
              <a:buNone/>
              <a:defRPr sz="1800">
                <a:solidFill>
                  <a:srgbClr val="13784B"/>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Subhead Goes Here</a:t>
            </a:r>
          </a:p>
        </p:txBody>
      </p:sp>
    </p:spTree>
    <p:extLst>
      <p:ext uri="{BB962C8B-B14F-4D97-AF65-F5344CB8AC3E}">
        <p14:creationId xmlns:p14="http://schemas.microsoft.com/office/powerpoint/2010/main" val="7461813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11.xml"/><Relationship Id="rId1" Type="http://schemas.openxmlformats.org/officeDocument/2006/relationships/slideLayout" Target="../slideLayouts/slideLayout10.xml"/><Relationship Id="rId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image" Target="../media/image1.png"/></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3962401" y="228598"/>
            <a:ext cx="7924801" cy="228600"/>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304800" y="228598"/>
            <a:ext cx="35560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spTree>
    <p:extLst>
      <p:ext uri="{BB962C8B-B14F-4D97-AF65-F5344CB8AC3E}">
        <p14:creationId xmlns:p14="http://schemas.microsoft.com/office/powerpoint/2010/main" val="25032118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84" r:id="rId3"/>
    <p:sldLayoutId id="2147483685" r:id="rId4"/>
    <p:sldLayoutId id="2147483686" r:id="rId5"/>
    <p:sldLayoutId id="2147483687" r:id="rId6"/>
    <p:sldLayoutId id="2147483688" r:id="rId7"/>
  </p:sldLayoutIdLst>
  <p:txStyles>
    <p:titleStyle>
      <a:lvl1pPr algn="ctr" defTabSz="914400" rtl="0" eaLnBrk="1" latinLnBrk="0" hangingPunct="1">
        <a:lnSpc>
          <a:spcPct val="90000"/>
        </a:lnSpc>
        <a:spcBef>
          <a:spcPct val="0"/>
        </a:spcBef>
        <a:buNone/>
        <a:defRPr sz="3400" b="1" kern="1200">
          <a:solidFill>
            <a:srgbClr val="085694"/>
          </a:solidFill>
          <a:latin typeface="ITC Avant Garde Std Md" panose="020B0602020202020204" pitchFamily="34" charset="0"/>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18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3962401" y="228598"/>
            <a:ext cx="7924801" cy="228600"/>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304800" y="228598"/>
            <a:ext cx="35560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spTree>
    <p:extLst>
      <p:ext uri="{BB962C8B-B14F-4D97-AF65-F5344CB8AC3E}">
        <p14:creationId xmlns:p14="http://schemas.microsoft.com/office/powerpoint/2010/main" val="81657395"/>
      </p:ext>
    </p:extLst>
  </p:cSld>
  <p:clrMap bg1="lt1" tx1="dk1" bg2="lt2" tx2="dk2" accent1="accent1" accent2="accent2" accent3="accent3" accent4="accent4" accent5="accent5" accent6="accent6" hlink="hlink" folHlink="folHlink"/>
  <p:sldLayoutIdLst>
    <p:sldLayoutId id="2147483682" r:id="rId1"/>
    <p:sldLayoutId id="2147483683" r:id="rId2"/>
  </p:sldLayoutIdLst>
  <p:txStyles>
    <p:titleStyle>
      <a:lvl1pPr algn="ctr" defTabSz="914400" rtl="0" eaLnBrk="1" latinLnBrk="0" hangingPunct="1">
        <a:lnSpc>
          <a:spcPct val="90000"/>
        </a:lnSpc>
        <a:spcBef>
          <a:spcPct val="0"/>
        </a:spcBef>
        <a:buNone/>
        <a:defRPr sz="3400" b="1" kern="1200">
          <a:solidFill>
            <a:srgbClr val="085694"/>
          </a:solidFill>
          <a:latin typeface="ITC Avant Garde Std Md" panose="020B0602020202020204" pitchFamily="34" charset="0"/>
          <a:ea typeface="+mj-ea"/>
          <a:cs typeface="+mj-cs"/>
        </a:defRPr>
      </a:lvl1pPr>
    </p:titleStyle>
    <p:bodyStyle>
      <a:lvl1pPr marL="0" indent="0" algn="ctr" defTabSz="914400" rtl="0" eaLnBrk="1" latinLnBrk="0" hangingPunct="1">
        <a:lnSpc>
          <a:spcPct val="90000"/>
        </a:lnSpc>
        <a:spcBef>
          <a:spcPts val="1000"/>
        </a:spcBef>
        <a:buFont typeface="Arial" panose="020B0604020202020204" pitchFamily="34" charset="0"/>
        <a:buNone/>
        <a:defRPr sz="18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6"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7" name="Picture 6" descr="Logo&#10;&#10;Description automatically generated">
            <a:extLst>
              <a:ext uri="{FF2B5EF4-FFF2-40B4-BE49-F238E27FC236}">
                <a16:creationId xmlns:a16="http://schemas.microsoft.com/office/drawing/2014/main" id="{EB5AE399-6C41-4740-AF94-021724242178}"/>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3598667623"/>
      </p:ext>
    </p:extLst>
  </p:cSld>
  <p:clrMap bg1="lt1" tx1="dk1" bg2="lt2" tx2="dk2" accent1="accent1" accent2="accent2" accent3="accent3" accent4="accent4" accent5="accent5" accent6="accent6" hlink="hlink" folHlink="folHlink"/>
  <p:sldLayoutIdLst>
    <p:sldLayoutId id="2147483676" r:id="rId1"/>
    <p:sldLayoutId id="2147483677"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8"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6" name="Picture 5" descr="Logo&#10;&#10;Description automatically generated">
            <a:extLst>
              <a:ext uri="{FF2B5EF4-FFF2-40B4-BE49-F238E27FC236}">
                <a16:creationId xmlns:a16="http://schemas.microsoft.com/office/drawing/2014/main" id="{5DEB229C-7425-4511-A1AC-D5B311B6F91E}"/>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2908708014"/>
      </p:ext>
    </p:extLst>
  </p:cSld>
  <p:clrMap bg1="lt1" tx1="dk1" bg2="lt2" tx2="dk2" accent1="accent1" accent2="accent2" accent3="accent3" accent4="accent4" accent5="accent5" accent6="accent6" hlink="hlink" folHlink="folHlink"/>
  <p:sldLayoutIdLst>
    <p:sldLayoutId id="2147483673" r:id="rId1"/>
    <p:sldLayoutId id="2147483674" r:id="rId2"/>
  </p:sldLayoutIdLst>
  <p:txStyles>
    <p:titleStyle>
      <a:lvl1pPr algn="l" defTabSz="914400" rtl="0" eaLnBrk="1" latinLnBrk="0" hangingPunct="1">
        <a:lnSpc>
          <a:spcPct val="90000"/>
        </a:lnSpc>
        <a:spcBef>
          <a:spcPct val="0"/>
        </a:spcBef>
        <a:buNone/>
        <a:defRPr sz="3400" kern="1200">
          <a:solidFill>
            <a:srgbClr val="085694"/>
          </a:solidFill>
          <a:latin typeface="ITC Avant Garde Std Md" panose="020B0602020202020204" pitchFamily="34" charset="0"/>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200" b="1" kern="1200">
          <a:solidFill>
            <a:srgbClr val="1C6F47"/>
          </a:solidFill>
          <a:latin typeface="HelveticaNeueLT Com 55 Roman" panose="020B0604020202020204" pitchFamily="34"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object 7"/>
          <p:cNvSpPr/>
          <p:nvPr userDrawn="1"/>
        </p:nvSpPr>
        <p:spPr>
          <a:xfrm>
            <a:off x="4155739" y="228600"/>
            <a:ext cx="7731463" cy="234888"/>
          </a:xfrm>
          <a:custGeom>
            <a:avLst/>
            <a:gdLst/>
            <a:ahLst/>
            <a:cxnLst/>
            <a:rect l="l" t="t" r="r" b="b"/>
            <a:pathLst>
              <a:path w="961389" h="228600">
                <a:moveTo>
                  <a:pt x="0" y="228600"/>
                </a:moveTo>
                <a:lnTo>
                  <a:pt x="960983" y="228600"/>
                </a:lnTo>
                <a:lnTo>
                  <a:pt x="960983" y="0"/>
                </a:lnTo>
                <a:lnTo>
                  <a:pt x="0" y="0"/>
                </a:lnTo>
                <a:lnTo>
                  <a:pt x="0" y="228600"/>
                </a:lnTo>
                <a:close/>
              </a:path>
            </a:pathLst>
          </a:custGeom>
          <a:solidFill>
            <a:srgbClr val="045594"/>
          </a:solidFill>
        </p:spPr>
        <p:txBody>
          <a:bodyPr wrap="square" lIns="0" tIns="0" rIns="0" bIns="0" rtlCol="0"/>
          <a:lstStyle/>
          <a:p>
            <a:endParaRPr sz="1800"/>
          </a:p>
        </p:txBody>
      </p:sp>
      <p:sp>
        <p:nvSpPr>
          <p:cNvPr id="6" name="object 8"/>
          <p:cNvSpPr/>
          <p:nvPr userDrawn="1"/>
        </p:nvSpPr>
        <p:spPr>
          <a:xfrm>
            <a:off x="1536700" y="234888"/>
            <a:ext cx="2527300" cy="228600"/>
          </a:xfrm>
          <a:custGeom>
            <a:avLst/>
            <a:gdLst/>
            <a:ahLst/>
            <a:cxnLst/>
            <a:rect l="l" t="t" r="r" b="b"/>
            <a:pathLst>
              <a:path w="2898140" h="228600">
                <a:moveTo>
                  <a:pt x="0" y="228600"/>
                </a:moveTo>
                <a:lnTo>
                  <a:pt x="2897784" y="228600"/>
                </a:lnTo>
                <a:lnTo>
                  <a:pt x="2897784" y="0"/>
                </a:lnTo>
                <a:lnTo>
                  <a:pt x="0" y="0"/>
                </a:lnTo>
                <a:lnTo>
                  <a:pt x="0" y="228600"/>
                </a:lnTo>
                <a:close/>
              </a:path>
            </a:pathLst>
          </a:custGeom>
          <a:solidFill>
            <a:srgbClr val="13784B"/>
          </a:solidFill>
        </p:spPr>
        <p:txBody>
          <a:bodyPr wrap="square" lIns="0" tIns="0" rIns="0" bIns="0" rtlCol="0"/>
          <a:lstStyle/>
          <a:p>
            <a:endParaRPr sz="1800"/>
          </a:p>
        </p:txBody>
      </p:sp>
      <p:pic>
        <p:nvPicPr>
          <p:cNvPr id="7" name="Picture 6" descr="Logo&#10;&#10;Description automatically generated">
            <a:extLst>
              <a:ext uri="{FF2B5EF4-FFF2-40B4-BE49-F238E27FC236}">
                <a16:creationId xmlns:a16="http://schemas.microsoft.com/office/drawing/2014/main" id="{3D55189D-78ED-4DB7-B597-F2EECDE0274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58588" y="166975"/>
            <a:ext cx="1250829" cy="586882"/>
          </a:xfrm>
          <a:prstGeom prst="rect">
            <a:avLst/>
          </a:prstGeom>
        </p:spPr>
      </p:pic>
    </p:spTree>
    <p:extLst>
      <p:ext uri="{BB962C8B-B14F-4D97-AF65-F5344CB8AC3E}">
        <p14:creationId xmlns:p14="http://schemas.microsoft.com/office/powerpoint/2010/main" val="1292179370"/>
      </p:ext>
    </p:extLst>
  </p:cSld>
  <p:clrMap bg1="lt1" tx1="dk1" bg2="lt2" tx2="dk2" accent1="accent1" accent2="accent2" accent3="accent3" accent4="accent4" accent5="accent5" accent6="accent6" hlink="hlink" folHlink="folHlink"/>
  <p:sldLayoutIdLst>
    <p:sldLayoutId id="2147483679" r:id="rId1"/>
    <p:sldLayoutId id="214748368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29.sv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31.svg"/></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hyperlink" Target="https://creativecommons.org/licenses/by/3.0/" TargetMode="External"/><Relationship Id="rId4" Type="http://schemas.openxmlformats.org/officeDocument/2006/relationships/hyperlink" Target="https://researchleap.com/a-scenario-based-stochastic-time-cost-quality-trade-off-model-for-project-scheduling-problem/"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31.svg"/></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31.svg"/></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2.xml"/><Relationship Id="rId1" Type="http://schemas.openxmlformats.org/officeDocument/2006/relationships/slideLayout" Target="../slideLayouts/slideLayout4.xml"/><Relationship Id="rId4" Type="http://schemas.openxmlformats.org/officeDocument/2006/relationships/image" Target="../media/image31.svg"/></Relationships>
</file>

<file path=ppt/slides/_rels/slide23.xml.rels><?xml version="1.0" encoding="UTF-8" standalone="yes"?>
<Relationships xmlns="http://schemas.openxmlformats.org/package/2006/relationships"><Relationship Id="rId8" Type="http://schemas.openxmlformats.org/officeDocument/2006/relationships/image" Target="../media/image37.svg"/><Relationship Id="rId3" Type="http://schemas.openxmlformats.org/officeDocument/2006/relationships/image" Target="../media/image32.png"/><Relationship Id="rId7"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image" Target="../media/image35.svg"/><Relationship Id="rId5" Type="http://schemas.openxmlformats.org/officeDocument/2006/relationships/image" Target="../media/image34.png"/><Relationship Id="rId4" Type="http://schemas.openxmlformats.org/officeDocument/2006/relationships/image" Target="../media/image33.svg"/></Relationships>
</file>

<file path=ppt/slides/_rels/slide24.xml.rels><?xml version="1.0" encoding="UTF-8" standalone="yes"?>
<Relationships xmlns="http://schemas.openxmlformats.org/package/2006/relationships"><Relationship Id="rId8" Type="http://schemas.openxmlformats.org/officeDocument/2006/relationships/image" Target="../media/image43.sv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notesSlide" Target="../notesSlides/notesSlide24.xml"/><Relationship Id="rId1" Type="http://schemas.openxmlformats.org/officeDocument/2006/relationships/slideLayout" Target="../slideLayouts/slideLayout6.xml"/><Relationship Id="rId6" Type="http://schemas.openxmlformats.org/officeDocument/2006/relationships/image" Target="../media/image41.svg"/><Relationship Id="rId5" Type="http://schemas.openxmlformats.org/officeDocument/2006/relationships/image" Target="../media/image40.png"/><Relationship Id="rId4" Type="http://schemas.openxmlformats.org/officeDocument/2006/relationships/image" Target="../media/image39.svg"/></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7.svg"/></Relationships>
</file>

<file path=ppt/slides/_rels/slide8.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9.sv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7.svg"/><Relationship Id="rId9"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ctrTitle"/>
          </p:nvPr>
        </p:nvSpPr>
        <p:spPr>
          <a:xfrm>
            <a:off x="1154430" y="5234808"/>
            <a:ext cx="9883140" cy="677863"/>
          </a:xfrm>
        </p:spPr>
        <p:txBody>
          <a:bodyPr/>
          <a:lstStyle/>
          <a:p>
            <a:r>
              <a:rPr lang="en-US" sz="7200" dirty="0"/>
              <a:t>Primavera P6:           Project Scheduling Basics</a:t>
            </a:r>
          </a:p>
        </p:txBody>
      </p:sp>
      <p:pic>
        <p:nvPicPr>
          <p:cNvPr id="3" name="Picture 2" descr="Logo&#10;&#10;Description automatically generated">
            <a:extLst>
              <a:ext uri="{FF2B5EF4-FFF2-40B4-BE49-F238E27FC236}">
                <a16:creationId xmlns:a16="http://schemas.microsoft.com/office/drawing/2014/main" id="{98780603-F56C-4DA9-8726-1296CFAB9E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94003" y="1131467"/>
            <a:ext cx="3403994" cy="1134665"/>
          </a:xfrm>
          <a:prstGeom prst="rect">
            <a:avLst/>
          </a:prstGeom>
        </p:spPr>
      </p:pic>
      <p:sp>
        <p:nvSpPr>
          <p:cNvPr id="2" name="Title 8">
            <a:extLst>
              <a:ext uri="{FF2B5EF4-FFF2-40B4-BE49-F238E27FC236}">
                <a16:creationId xmlns:a16="http://schemas.microsoft.com/office/drawing/2014/main" id="{CB25AA9E-FF89-DB13-484F-57500594D17D}"/>
              </a:ext>
            </a:extLst>
          </p:cNvPr>
          <p:cNvSpPr txBox="1">
            <a:spLocks/>
          </p:cNvSpPr>
          <p:nvPr/>
        </p:nvSpPr>
        <p:spPr>
          <a:xfrm>
            <a:off x="10608815" y="6046267"/>
            <a:ext cx="1356804" cy="677863"/>
          </a:xfrm>
          <a:prstGeom prst="rect">
            <a:avLst/>
          </a:prstGeom>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1800" dirty="0"/>
              <a:t>09.17.2025</a:t>
            </a:r>
          </a:p>
        </p:txBody>
      </p:sp>
      <p:sp>
        <p:nvSpPr>
          <p:cNvPr id="4" name="Title 8">
            <a:extLst>
              <a:ext uri="{FF2B5EF4-FFF2-40B4-BE49-F238E27FC236}">
                <a16:creationId xmlns:a16="http://schemas.microsoft.com/office/drawing/2014/main" id="{43065BAC-590F-DD5C-13F3-EE73FEEA1C69}"/>
              </a:ext>
            </a:extLst>
          </p:cNvPr>
          <p:cNvSpPr txBox="1">
            <a:spLocks/>
          </p:cNvSpPr>
          <p:nvPr/>
        </p:nvSpPr>
        <p:spPr>
          <a:xfrm>
            <a:off x="1860888" y="2717546"/>
            <a:ext cx="9144000" cy="677863"/>
          </a:xfrm>
          <a:prstGeom prst="rect">
            <a:avLst/>
          </a:prstGeom>
        </p:spPr>
        <p:txBody>
          <a:bodyPr anchor="b"/>
          <a:lstStyle>
            <a:lvl1pPr algn="ctr" defTabSz="914400" rtl="0" eaLnBrk="1" latinLnBrk="0" hangingPunct="1">
              <a:lnSpc>
                <a:spcPct val="90000"/>
              </a:lnSpc>
              <a:spcBef>
                <a:spcPct val="0"/>
              </a:spcBef>
              <a:buNone/>
              <a:defRPr sz="3400" b="1" kern="1200" baseline="0">
                <a:solidFill>
                  <a:srgbClr val="045594"/>
                </a:solidFill>
                <a:latin typeface="ITC Avant Garde Std Md" panose="020B0602020202020204" pitchFamily="34" charset="0"/>
                <a:ea typeface="+mj-ea"/>
                <a:cs typeface="+mj-cs"/>
              </a:defRPr>
            </a:lvl1pPr>
          </a:lstStyle>
          <a:p>
            <a:r>
              <a:rPr lang="en-US" sz="4800" dirty="0"/>
              <a:t>Office of Program Delivery</a:t>
            </a:r>
          </a:p>
        </p:txBody>
      </p:sp>
    </p:spTree>
    <p:extLst>
      <p:ext uri="{BB962C8B-B14F-4D97-AF65-F5344CB8AC3E}">
        <p14:creationId xmlns:p14="http://schemas.microsoft.com/office/powerpoint/2010/main" val="16066618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23920-414B-44B7-949F-02027D51D64F}"/>
              </a:ext>
            </a:extLst>
          </p:cNvPr>
          <p:cNvSpPr>
            <a:spLocks noGrp="1"/>
          </p:cNvSpPr>
          <p:nvPr>
            <p:ph type="title"/>
          </p:nvPr>
        </p:nvSpPr>
        <p:spPr>
          <a:xfrm>
            <a:off x="358039" y="876300"/>
            <a:ext cx="2906270" cy="5105400"/>
          </a:xfrm>
        </p:spPr>
        <p:txBody>
          <a:bodyPr vert="horz" lIns="91440" tIns="45720" rIns="91440" bIns="45720" rtlCol="0" anchor="ctr">
            <a:normAutofit/>
          </a:bodyPr>
          <a:lstStyle/>
          <a:p>
            <a:pPr>
              <a:lnSpc>
                <a:spcPct val="90000"/>
              </a:lnSpc>
            </a:pPr>
            <a:r>
              <a:rPr lang="en-US" sz="4000" kern="1200" dirty="0">
                <a:solidFill>
                  <a:srgbClr val="000000"/>
                </a:solidFill>
                <a:ea typeface="+mj-ea"/>
                <a:cs typeface="+mj-cs"/>
              </a:rPr>
              <a:t>Schedule Terminology</a:t>
            </a:r>
          </a:p>
        </p:txBody>
      </p:sp>
      <p:sp>
        <p:nvSpPr>
          <p:cNvPr id="7" name="TextBox 6">
            <a:extLst>
              <a:ext uri="{FF2B5EF4-FFF2-40B4-BE49-F238E27FC236}">
                <a16:creationId xmlns:a16="http://schemas.microsoft.com/office/drawing/2014/main" id="{66FF1B99-DE61-5522-AAD4-AC3727C379F5}"/>
              </a:ext>
            </a:extLst>
          </p:cNvPr>
          <p:cNvSpPr txBox="1"/>
          <p:nvPr/>
        </p:nvSpPr>
        <p:spPr>
          <a:xfrm>
            <a:off x="5022828" y="470131"/>
            <a:ext cx="6035040" cy="646331"/>
          </a:xfrm>
          <a:prstGeom prst="rect">
            <a:avLst/>
          </a:prstGeom>
          <a:noFill/>
        </p:spPr>
        <p:txBody>
          <a:bodyPr wrap="square" rtlCol="0">
            <a:spAutoFit/>
          </a:bodyPr>
          <a:lstStyle/>
          <a:p>
            <a:pPr algn="ctr"/>
            <a:r>
              <a:rPr lang="en-US" sz="3600" b="1" dirty="0">
                <a:solidFill>
                  <a:srgbClr val="045594"/>
                </a:solidFill>
                <a:latin typeface="+mj-lt"/>
              </a:rPr>
              <a:t>Remaining Duration</a:t>
            </a:r>
          </a:p>
        </p:txBody>
      </p:sp>
      <p:grpSp>
        <p:nvGrpSpPr>
          <p:cNvPr id="6" name="Group 5">
            <a:extLst>
              <a:ext uri="{FF2B5EF4-FFF2-40B4-BE49-F238E27FC236}">
                <a16:creationId xmlns:a16="http://schemas.microsoft.com/office/drawing/2014/main" id="{6F49883A-F06B-1D8C-CC38-53487DAC87A0}"/>
              </a:ext>
            </a:extLst>
          </p:cNvPr>
          <p:cNvGrpSpPr/>
          <p:nvPr/>
        </p:nvGrpSpPr>
        <p:grpSpPr>
          <a:xfrm>
            <a:off x="5183552" y="1858814"/>
            <a:ext cx="5308639" cy="943968"/>
            <a:chOff x="5147722" y="2329779"/>
            <a:chExt cx="5308639" cy="943968"/>
          </a:xfrm>
        </p:grpSpPr>
        <p:sp>
          <p:nvSpPr>
            <p:cNvPr id="29" name="Rectangle 28">
              <a:extLst>
                <a:ext uri="{FF2B5EF4-FFF2-40B4-BE49-F238E27FC236}">
                  <a16:creationId xmlns:a16="http://schemas.microsoft.com/office/drawing/2014/main" id="{96A2216A-639B-569B-E3AB-F1478756BADD}"/>
                </a:ext>
              </a:extLst>
            </p:cNvPr>
            <p:cNvSpPr/>
            <p:nvPr/>
          </p:nvSpPr>
          <p:spPr>
            <a:xfrm>
              <a:off x="5147722" y="2855923"/>
              <a:ext cx="5308639" cy="417824"/>
            </a:xfrm>
            <a:prstGeom prst="rect">
              <a:avLst/>
            </a:prstGeom>
            <a:solidFill>
              <a:schemeClr val="accent2">
                <a:alpha val="41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latin typeface="+mj-lt"/>
                </a:rPr>
                <a:t>Planned Duration</a:t>
              </a:r>
            </a:p>
          </p:txBody>
        </p:sp>
        <p:sp>
          <p:nvSpPr>
            <p:cNvPr id="31" name="Rectangle 30">
              <a:extLst>
                <a:ext uri="{FF2B5EF4-FFF2-40B4-BE49-F238E27FC236}">
                  <a16:creationId xmlns:a16="http://schemas.microsoft.com/office/drawing/2014/main" id="{FBC1D608-D611-358E-FA03-13E1E8324004}"/>
                </a:ext>
              </a:extLst>
            </p:cNvPr>
            <p:cNvSpPr/>
            <p:nvPr/>
          </p:nvSpPr>
          <p:spPr>
            <a:xfrm>
              <a:off x="7120275" y="2329779"/>
              <a:ext cx="3336086" cy="476761"/>
            </a:xfrm>
            <a:prstGeom prst="rect">
              <a:avLst/>
            </a:prstGeom>
            <a:solidFill>
              <a:srgbClr val="0070C0">
                <a:alpha val="25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latin typeface="+mj-lt"/>
                </a:rPr>
                <a:t>Remaining Duration</a:t>
              </a:r>
            </a:p>
          </p:txBody>
        </p:sp>
      </p:grpSp>
      <p:sp>
        <p:nvSpPr>
          <p:cNvPr id="32" name="TextBox 31">
            <a:extLst>
              <a:ext uri="{FF2B5EF4-FFF2-40B4-BE49-F238E27FC236}">
                <a16:creationId xmlns:a16="http://schemas.microsoft.com/office/drawing/2014/main" id="{02484572-3094-1054-EBF9-209CFEC48486}"/>
              </a:ext>
            </a:extLst>
          </p:cNvPr>
          <p:cNvSpPr txBox="1"/>
          <p:nvPr/>
        </p:nvSpPr>
        <p:spPr>
          <a:xfrm>
            <a:off x="4166915" y="4999374"/>
            <a:ext cx="7667046" cy="584775"/>
          </a:xfrm>
          <a:prstGeom prst="rect">
            <a:avLst/>
          </a:prstGeom>
          <a:solidFill>
            <a:srgbClr val="BFDBEF"/>
          </a:solidFill>
        </p:spPr>
        <p:txBody>
          <a:bodyPr wrap="square" rtlCol="0">
            <a:spAutoFit/>
          </a:bodyPr>
          <a:lstStyle/>
          <a:p>
            <a:pPr algn="ctr"/>
            <a:r>
              <a:rPr lang="en-US" sz="3200" dirty="0">
                <a:solidFill>
                  <a:srgbClr val="000000"/>
                </a:solidFill>
                <a:latin typeface="+mj-lt"/>
              </a:rPr>
              <a:t>Example: Planned 20d &amp; completed is 30%</a:t>
            </a:r>
          </a:p>
        </p:txBody>
      </p:sp>
      <p:sp>
        <p:nvSpPr>
          <p:cNvPr id="3" name="TextBox 2">
            <a:extLst>
              <a:ext uri="{FF2B5EF4-FFF2-40B4-BE49-F238E27FC236}">
                <a16:creationId xmlns:a16="http://schemas.microsoft.com/office/drawing/2014/main" id="{E7F96548-E6CB-C6DC-2DE4-3B6985FEFD07}"/>
              </a:ext>
            </a:extLst>
          </p:cNvPr>
          <p:cNvSpPr txBox="1"/>
          <p:nvPr/>
        </p:nvSpPr>
        <p:spPr>
          <a:xfrm>
            <a:off x="4106438" y="2950529"/>
            <a:ext cx="7714975" cy="1569660"/>
          </a:xfrm>
          <a:prstGeom prst="rect">
            <a:avLst/>
          </a:prstGeom>
          <a:noFill/>
        </p:spPr>
        <p:txBody>
          <a:bodyPr wrap="square" rtlCol="0">
            <a:spAutoFit/>
          </a:bodyPr>
          <a:lstStyle/>
          <a:p>
            <a:r>
              <a:rPr lang="en-US" sz="3200" dirty="0">
                <a:solidFill>
                  <a:srgbClr val="000000"/>
                </a:solidFill>
                <a:latin typeface="+mj-lt"/>
              </a:rPr>
              <a:t>Need to Know:</a:t>
            </a:r>
          </a:p>
          <a:p>
            <a:pPr marL="457200" indent="-457200">
              <a:buFont typeface="Arial" panose="020B0604020202020204" pitchFamily="34" charset="0"/>
              <a:buChar char="•"/>
            </a:pPr>
            <a:r>
              <a:rPr lang="en-US" sz="3200" dirty="0">
                <a:solidFill>
                  <a:srgbClr val="000000"/>
                </a:solidFill>
                <a:latin typeface="+mj-lt"/>
              </a:rPr>
              <a:t>Planned Duration (days total)</a:t>
            </a:r>
          </a:p>
          <a:p>
            <a:pPr marL="457200" indent="-457200">
              <a:buFont typeface="Arial" panose="020B0604020202020204" pitchFamily="34" charset="0"/>
              <a:buChar char="•"/>
            </a:pPr>
            <a:r>
              <a:rPr lang="en-US" sz="3200" dirty="0">
                <a:solidFill>
                  <a:srgbClr val="000000"/>
                </a:solidFill>
                <a:latin typeface="+mj-lt"/>
              </a:rPr>
              <a:t>% of work completed</a:t>
            </a:r>
          </a:p>
        </p:txBody>
      </p:sp>
      <p:sp>
        <p:nvSpPr>
          <p:cNvPr id="9" name="TextBox 8">
            <a:extLst>
              <a:ext uri="{FF2B5EF4-FFF2-40B4-BE49-F238E27FC236}">
                <a16:creationId xmlns:a16="http://schemas.microsoft.com/office/drawing/2014/main" id="{12B2C0FD-B0A8-4F4E-0C23-0582EE14AB04}"/>
              </a:ext>
            </a:extLst>
          </p:cNvPr>
          <p:cNvSpPr txBox="1"/>
          <p:nvPr/>
        </p:nvSpPr>
        <p:spPr>
          <a:xfrm>
            <a:off x="4166915" y="5569718"/>
            <a:ext cx="7667046" cy="584775"/>
          </a:xfrm>
          <a:prstGeom prst="rect">
            <a:avLst/>
          </a:prstGeom>
          <a:solidFill>
            <a:srgbClr val="BFDBEF"/>
          </a:solidFill>
        </p:spPr>
        <p:txBody>
          <a:bodyPr wrap="square" rtlCol="0">
            <a:spAutoFit/>
          </a:bodyPr>
          <a:lstStyle/>
          <a:p>
            <a:pPr algn="ctr"/>
            <a:r>
              <a:rPr lang="en-US" sz="3200" b="1" dirty="0">
                <a:solidFill>
                  <a:srgbClr val="000000"/>
                </a:solidFill>
                <a:latin typeface="+mj-lt"/>
              </a:rPr>
              <a:t>Remaining duration </a:t>
            </a:r>
            <a:r>
              <a:rPr lang="en-US" sz="3200" dirty="0">
                <a:solidFill>
                  <a:srgbClr val="000000"/>
                </a:solidFill>
                <a:latin typeface="+mj-lt"/>
              </a:rPr>
              <a:t>= 70% x 20d = </a:t>
            </a:r>
            <a:r>
              <a:rPr lang="en-US" sz="3200" b="1" dirty="0">
                <a:solidFill>
                  <a:srgbClr val="000000"/>
                </a:solidFill>
                <a:latin typeface="+mj-lt"/>
              </a:rPr>
              <a:t>14d</a:t>
            </a:r>
          </a:p>
        </p:txBody>
      </p:sp>
    </p:spTree>
    <p:extLst>
      <p:ext uri="{BB962C8B-B14F-4D97-AF65-F5344CB8AC3E}">
        <p14:creationId xmlns:p14="http://schemas.microsoft.com/office/powerpoint/2010/main" val="36769048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2"/>
                                        </p:tgtEl>
                                        <p:attrNameLst>
                                          <p:attrName>style.visibility</p:attrName>
                                        </p:attrNameLst>
                                      </p:cBhvr>
                                      <p:to>
                                        <p:strVal val="visible"/>
                                      </p:to>
                                    </p:set>
                                  </p:childTnLst>
                                </p:cTn>
                              </p:par>
                            </p:childTnLst>
                          </p:cTn>
                        </p:par>
                        <p:par>
                          <p:cTn id="11" fill="hold">
                            <p:stCondLst>
                              <p:cond delay="0"/>
                            </p:stCondLst>
                            <p:childTnLst>
                              <p:par>
                                <p:cTn id="12" presetID="1" presetClass="entr" presetSubtype="0" fill="hold" grpId="0" nodeType="afterEffect">
                                  <p:stCondLst>
                                    <p:cond delay="2000"/>
                                  </p:stCondLst>
                                  <p:childTnLst>
                                    <p:set>
                                      <p:cBhvr>
                                        <p:cTn id="13"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 grpId="0"/>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23920-414B-44B7-949F-02027D51D64F}"/>
              </a:ext>
            </a:extLst>
          </p:cNvPr>
          <p:cNvSpPr>
            <a:spLocks noGrp="1"/>
          </p:cNvSpPr>
          <p:nvPr>
            <p:ph type="title"/>
          </p:nvPr>
        </p:nvSpPr>
        <p:spPr>
          <a:xfrm>
            <a:off x="255943" y="989429"/>
            <a:ext cx="2975096" cy="5105400"/>
          </a:xfrm>
        </p:spPr>
        <p:txBody>
          <a:bodyPr vert="horz" lIns="91440" tIns="45720" rIns="91440" bIns="45720" rtlCol="0" anchor="ctr">
            <a:normAutofit/>
          </a:bodyPr>
          <a:lstStyle/>
          <a:p>
            <a:pPr>
              <a:lnSpc>
                <a:spcPct val="90000"/>
              </a:lnSpc>
            </a:pPr>
            <a:r>
              <a:rPr lang="en-US" sz="4000" kern="1200" dirty="0">
                <a:solidFill>
                  <a:srgbClr val="000000"/>
                </a:solidFill>
                <a:ea typeface="+mj-ea"/>
                <a:cs typeface="+mj-cs"/>
              </a:rPr>
              <a:t>Schedule Terminology</a:t>
            </a:r>
          </a:p>
        </p:txBody>
      </p:sp>
      <p:sp>
        <p:nvSpPr>
          <p:cNvPr id="7" name="TextBox 6">
            <a:extLst>
              <a:ext uri="{FF2B5EF4-FFF2-40B4-BE49-F238E27FC236}">
                <a16:creationId xmlns:a16="http://schemas.microsoft.com/office/drawing/2014/main" id="{66FF1B99-DE61-5522-AAD4-AC3727C379F5}"/>
              </a:ext>
            </a:extLst>
          </p:cNvPr>
          <p:cNvSpPr txBox="1"/>
          <p:nvPr/>
        </p:nvSpPr>
        <p:spPr>
          <a:xfrm>
            <a:off x="5017620" y="450281"/>
            <a:ext cx="6035040" cy="646331"/>
          </a:xfrm>
          <a:prstGeom prst="rect">
            <a:avLst/>
          </a:prstGeom>
          <a:noFill/>
        </p:spPr>
        <p:txBody>
          <a:bodyPr wrap="square" rtlCol="0">
            <a:spAutoFit/>
          </a:bodyPr>
          <a:lstStyle/>
          <a:p>
            <a:pPr algn="ctr"/>
            <a:r>
              <a:rPr lang="en-US" sz="3600" b="1" dirty="0">
                <a:solidFill>
                  <a:srgbClr val="045594"/>
                </a:solidFill>
                <a:latin typeface="+mj-lt"/>
              </a:rPr>
              <a:t>Milestones</a:t>
            </a:r>
          </a:p>
        </p:txBody>
      </p:sp>
      <p:sp>
        <p:nvSpPr>
          <p:cNvPr id="3" name="Flowchart: Decision 2">
            <a:extLst>
              <a:ext uri="{FF2B5EF4-FFF2-40B4-BE49-F238E27FC236}">
                <a16:creationId xmlns:a16="http://schemas.microsoft.com/office/drawing/2014/main" id="{A3F95FDD-88C9-F9C4-14D6-E6914284A53D}"/>
              </a:ext>
            </a:extLst>
          </p:cNvPr>
          <p:cNvSpPr/>
          <p:nvPr/>
        </p:nvSpPr>
        <p:spPr>
          <a:xfrm>
            <a:off x="7434714" y="1378808"/>
            <a:ext cx="996527" cy="1137746"/>
          </a:xfrm>
          <a:prstGeom prst="flowChartDecision">
            <a:avLst/>
          </a:prstGeom>
          <a:solidFill>
            <a:srgbClr val="045594"/>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sp>
        <p:nvSpPr>
          <p:cNvPr id="5" name="TextBox 4">
            <a:extLst>
              <a:ext uri="{FF2B5EF4-FFF2-40B4-BE49-F238E27FC236}">
                <a16:creationId xmlns:a16="http://schemas.microsoft.com/office/drawing/2014/main" id="{7998E170-3741-296C-DB10-B0624B1FE85B}"/>
              </a:ext>
            </a:extLst>
          </p:cNvPr>
          <p:cNvSpPr txBox="1"/>
          <p:nvPr/>
        </p:nvSpPr>
        <p:spPr>
          <a:xfrm>
            <a:off x="5017620" y="2469695"/>
            <a:ext cx="6035040" cy="584775"/>
          </a:xfrm>
          <a:prstGeom prst="rect">
            <a:avLst/>
          </a:prstGeom>
          <a:noFill/>
        </p:spPr>
        <p:txBody>
          <a:bodyPr wrap="square" rtlCol="0">
            <a:spAutoFit/>
          </a:bodyPr>
          <a:lstStyle/>
          <a:p>
            <a:pPr algn="ctr"/>
            <a:r>
              <a:rPr lang="en-US" sz="3200" dirty="0">
                <a:solidFill>
                  <a:srgbClr val="000000"/>
                </a:solidFill>
                <a:latin typeface="+mj-lt"/>
              </a:rPr>
              <a:t>Important Task !!! </a:t>
            </a:r>
          </a:p>
        </p:txBody>
      </p:sp>
      <p:grpSp>
        <p:nvGrpSpPr>
          <p:cNvPr id="45" name="Group 44">
            <a:extLst>
              <a:ext uri="{FF2B5EF4-FFF2-40B4-BE49-F238E27FC236}">
                <a16:creationId xmlns:a16="http://schemas.microsoft.com/office/drawing/2014/main" id="{513367BD-2B73-44ED-9CCA-E8304F4D7D33}"/>
              </a:ext>
            </a:extLst>
          </p:cNvPr>
          <p:cNvGrpSpPr/>
          <p:nvPr/>
        </p:nvGrpSpPr>
        <p:grpSpPr>
          <a:xfrm>
            <a:off x="4685652" y="5926187"/>
            <a:ext cx="6698975" cy="584775"/>
            <a:chOff x="5817637" y="5278785"/>
            <a:chExt cx="6698975" cy="584775"/>
          </a:xfrm>
        </p:grpSpPr>
        <p:sp>
          <p:nvSpPr>
            <p:cNvPr id="6" name="TextBox 5">
              <a:extLst>
                <a:ext uri="{FF2B5EF4-FFF2-40B4-BE49-F238E27FC236}">
                  <a16:creationId xmlns:a16="http://schemas.microsoft.com/office/drawing/2014/main" id="{72E17766-D880-D3A0-A394-43F7FAB3ABAD}"/>
                </a:ext>
              </a:extLst>
            </p:cNvPr>
            <p:cNvSpPr txBox="1"/>
            <p:nvPr/>
          </p:nvSpPr>
          <p:spPr>
            <a:xfrm>
              <a:off x="5817637" y="5278785"/>
              <a:ext cx="6698975" cy="584775"/>
            </a:xfrm>
            <a:prstGeom prst="rect">
              <a:avLst/>
            </a:prstGeom>
            <a:noFill/>
          </p:spPr>
          <p:txBody>
            <a:bodyPr wrap="square" rtlCol="0">
              <a:spAutoFit/>
            </a:bodyPr>
            <a:lstStyle/>
            <a:p>
              <a:pPr algn="ctr"/>
              <a:r>
                <a:rPr lang="en-US" sz="3200" dirty="0">
                  <a:solidFill>
                    <a:srgbClr val="000000"/>
                  </a:solidFill>
                  <a:latin typeface="+mj-lt"/>
                </a:rPr>
                <a:t>P6 Milestone           only PM Milestones</a:t>
              </a:r>
            </a:p>
          </p:txBody>
        </p:sp>
        <p:cxnSp>
          <p:nvCxnSpPr>
            <p:cNvPr id="31" name="Straight Connector 30">
              <a:extLst>
                <a:ext uri="{FF2B5EF4-FFF2-40B4-BE49-F238E27FC236}">
                  <a16:creationId xmlns:a16="http://schemas.microsoft.com/office/drawing/2014/main" id="{497DE5E6-5DB0-D067-CAF7-417ED3ACF13F}"/>
                </a:ext>
              </a:extLst>
            </p:cNvPr>
            <p:cNvCxnSpPr/>
            <p:nvPr/>
          </p:nvCxnSpPr>
          <p:spPr>
            <a:xfrm>
              <a:off x="8389620" y="5486400"/>
              <a:ext cx="647700" cy="0"/>
            </a:xfrm>
            <a:prstGeom prst="line">
              <a:avLst/>
            </a:prstGeom>
            <a:ln w="349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D7DF04FF-ABBE-9F4A-6D3A-BEB4DE92C77D}"/>
                </a:ext>
              </a:extLst>
            </p:cNvPr>
            <p:cNvCxnSpPr/>
            <p:nvPr/>
          </p:nvCxnSpPr>
          <p:spPr>
            <a:xfrm>
              <a:off x="8389620" y="5632103"/>
              <a:ext cx="647700" cy="0"/>
            </a:xfrm>
            <a:prstGeom prst="line">
              <a:avLst/>
            </a:prstGeom>
            <a:ln w="349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FF145CE0-0126-A67E-1AF6-0478808A5948}"/>
                </a:ext>
              </a:extLst>
            </p:cNvPr>
            <p:cNvCxnSpPr>
              <a:cxnSpLocks/>
            </p:cNvCxnSpPr>
            <p:nvPr/>
          </p:nvCxnSpPr>
          <p:spPr>
            <a:xfrm flipV="1">
              <a:off x="8519160" y="5390198"/>
              <a:ext cx="388620" cy="361950"/>
            </a:xfrm>
            <a:prstGeom prst="line">
              <a:avLst/>
            </a:prstGeom>
            <a:ln w="34925">
              <a:solidFill>
                <a:srgbClr val="C00000"/>
              </a:solidFill>
            </a:ln>
          </p:spPr>
          <p:style>
            <a:lnRef idx="1">
              <a:schemeClr val="accent1"/>
            </a:lnRef>
            <a:fillRef idx="0">
              <a:schemeClr val="accent1"/>
            </a:fillRef>
            <a:effectRef idx="0">
              <a:schemeClr val="accent1"/>
            </a:effectRef>
            <a:fontRef idx="minor">
              <a:schemeClr val="tx1"/>
            </a:fontRef>
          </p:style>
        </p:cxnSp>
      </p:grpSp>
      <p:pic>
        <p:nvPicPr>
          <p:cNvPr id="50" name="Picture 49">
            <a:extLst>
              <a:ext uri="{FF2B5EF4-FFF2-40B4-BE49-F238E27FC236}">
                <a16:creationId xmlns:a16="http://schemas.microsoft.com/office/drawing/2014/main" id="{1E9A1254-D27B-44BD-393E-E16761E30BED}"/>
              </a:ext>
            </a:extLst>
          </p:cNvPr>
          <p:cNvPicPr>
            <a:picLocks noChangeAspect="1"/>
          </p:cNvPicPr>
          <p:nvPr/>
        </p:nvPicPr>
        <p:blipFill>
          <a:blip r:embed="rId3"/>
          <a:stretch>
            <a:fillRect/>
          </a:stretch>
        </p:blipFill>
        <p:spPr>
          <a:xfrm>
            <a:off x="3502173" y="3429000"/>
            <a:ext cx="8433884" cy="2218585"/>
          </a:xfrm>
          <a:prstGeom prst="rect">
            <a:avLst/>
          </a:prstGeom>
        </p:spPr>
      </p:pic>
      <p:sp>
        <p:nvSpPr>
          <p:cNvPr id="52" name="Arrow: Right 51">
            <a:extLst>
              <a:ext uri="{FF2B5EF4-FFF2-40B4-BE49-F238E27FC236}">
                <a16:creationId xmlns:a16="http://schemas.microsoft.com/office/drawing/2014/main" id="{BB2BDDF2-A7B8-2057-D21D-3E76DF535D05}"/>
              </a:ext>
            </a:extLst>
          </p:cNvPr>
          <p:cNvSpPr/>
          <p:nvPr/>
        </p:nvSpPr>
        <p:spPr>
          <a:xfrm>
            <a:off x="2024261" y="4538292"/>
            <a:ext cx="2209800" cy="381000"/>
          </a:xfrm>
          <a:prstGeom prst="rightArrow">
            <a:avLst/>
          </a:prstGeom>
          <a:solidFill>
            <a:srgbClr val="FFFF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solidFill>
                <a:srgbClr val="000000"/>
              </a:solidFill>
              <a:latin typeface="+mj-lt"/>
            </a:endParaRPr>
          </a:p>
        </p:txBody>
      </p:sp>
      <p:grpSp>
        <p:nvGrpSpPr>
          <p:cNvPr id="4" name="Group 3">
            <a:extLst>
              <a:ext uri="{FF2B5EF4-FFF2-40B4-BE49-F238E27FC236}">
                <a16:creationId xmlns:a16="http://schemas.microsoft.com/office/drawing/2014/main" id="{76DDD4C2-8768-F339-7FB0-8A0D00A0E64C}"/>
              </a:ext>
            </a:extLst>
          </p:cNvPr>
          <p:cNvGrpSpPr/>
          <p:nvPr/>
        </p:nvGrpSpPr>
        <p:grpSpPr>
          <a:xfrm>
            <a:off x="175712" y="6172200"/>
            <a:ext cx="450215" cy="454660"/>
            <a:chOff x="0" y="0"/>
            <a:chExt cx="450700" cy="455033"/>
          </a:xfrm>
          <a:solidFill>
            <a:schemeClr val="bg1"/>
          </a:solidFill>
        </p:grpSpPr>
        <p:sp>
          <p:nvSpPr>
            <p:cNvPr id="8" name="Partial Circle 7">
              <a:extLst>
                <a:ext uri="{FF2B5EF4-FFF2-40B4-BE49-F238E27FC236}">
                  <a16:creationId xmlns:a16="http://schemas.microsoft.com/office/drawing/2014/main" id="{2CA86D77-E536-4131-B0DD-480EB11770C4}"/>
                </a:ext>
              </a:extLst>
            </p:cNvPr>
            <p:cNvSpPr/>
            <p:nvPr/>
          </p:nvSpPr>
          <p:spPr>
            <a:xfrm>
              <a:off x="0" y="0"/>
              <a:ext cx="450700" cy="455033"/>
            </a:xfrm>
            <a:prstGeom prst="pie">
              <a:avLst>
                <a:gd name="adj1" fmla="val 5385904"/>
                <a:gd name="adj2" fmla="val 16200000"/>
              </a:avLst>
            </a:prstGeom>
            <a:grp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mj-lt"/>
              </a:endParaRPr>
            </a:p>
          </p:txBody>
        </p:sp>
        <p:sp>
          <p:nvSpPr>
            <p:cNvPr id="9" name="Isosceles Triangle 8">
              <a:extLst>
                <a:ext uri="{FF2B5EF4-FFF2-40B4-BE49-F238E27FC236}">
                  <a16:creationId xmlns:a16="http://schemas.microsoft.com/office/drawing/2014/main" id="{B76B9123-5355-6C38-83F3-1721EF8020DA}"/>
                </a:ext>
              </a:extLst>
            </p:cNvPr>
            <p:cNvSpPr/>
            <p:nvPr/>
          </p:nvSpPr>
          <p:spPr>
            <a:xfrm rot="2741315">
              <a:off x="311360" y="203920"/>
              <a:ext cx="173377" cy="86070"/>
            </a:xfrm>
            <a:prstGeom prst="triangle">
              <a:avLst/>
            </a:prstGeom>
            <a:grp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mj-lt"/>
              </a:endParaRPr>
            </a:p>
          </p:txBody>
        </p:sp>
      </p:grpSp>
    </p:spTree>
    <p:extLst>
      <p:ext uri="{BB962C8B-B14F-4D97-AF65-F5344CB8AC3E}">
        <p14:creationId xmlns:p14="http://schemas.microsoft.com/office/powerpoint/2010/main" val="385595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4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52"/>
                                        </p:tgtEl>
                                        <p:attrNameLst>
                                          <p:attrName>style.visibility</p:attrName>
                                        </p:attrNameLst>
                                      </p:cBhvr>
                                      <p:to>
                                        <p:strVal val="visible"/>
                                      </p:to>
                                    </p:set>
                                  </p:childTnLst>
                                </p:cTn>
                              </p:par>
                              <p:par>
                                <p:cTn id="22" presetID="1" presetClass="entr" presetSubtype="0" fill="hold" nodeType="withEffect">
                                  <p:stCondLst>
                                    <p:cond delay="0"/>
                                  </p:stCondLst>
                                  <p:childTnLst>
                                    <p:set>
                                      <p:cBhvr>
                                        <p:cTn id="23" dur="1" fill="hold">
                                          <p:stCondLst>
                                            <p:cond delay="0"/>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5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23920-414B-44B7-949F-02027D51D64F}"/>
              </a:ext>
            </a:extLst>
          </p:cNvPr>
          <p:cNvSpPr>
            <a:spLocks noGrp="1"/>
          </p:cNvSpPr>
          <p:nvPr>
            <p:ph type="title"/>
          </p:nvPr>
        </p:nvSpPr>
        <p:spPr>
          <a:xfrm>
            <a:off x="338375" y="981171"/>
            <a:ext cx="3043922" cy="5105400"/>
          </a:xfrm>
        </p:spPr>
        <p:txBody>
          <a:bodyPr vert="horz" lIns="91440" tIns="45720" rIns="91440" bIns="45720" rtlCol="0" anchor="ctr">
            <a:normAutofit/>
          </a:bodyPr>
          <a:lstStyle/>
          <a:p>
            <a:pPr>
              <a:lnSpc>
                <a:spcPct val="90000"/>
              </a:lnSpc>
            </a:pPr>
            <a:r>
              <a:rPr lang="en-US" sz="4000" kern="1200" dirty="0">
                <a:solidFill>
                  <a:srgbClr val="000000"/>
                </a:solidFill>
                <a:ea typeface="+mj-ea"/>
                <a:cs typeface="+mj-cs"/>
              </a:rPr>
              <a:t>Schedule Terminology</a:t>
            </a:r>
          </a:p>
        </p:txBody>
      </p:sp>
      <p:sp>
        <p:nvSpPr>
          <p:cNvPr id="7" name="TextBox 6">
            <a:extLst>
              <a:ext uri="{FF2B5EF4-FFF2-40B4-BE49-F238E27FC236}">
                <a16:creationId xmlns:a16="http://schemas.microsoft.com/office/drawing/2014/main" id="{66FF1B99-DE61-5522-AAD4-AC3727C379F5}"/>
              </a:ext>
            </a:extLst>
          </p:cNvPr>
          <p:cNvSpPr txBox="1"/>
          <p:nvPr/>
        </p:nvSpPr>
        <p:spPr>
          <a:xfrm>
            <a:off x="4937857" y="556742"/>
            <a:ext cx="6035040" cy="646331"/>
          </a:xfrm>
          <a:prstGeom prst="rect">
            <a:avLst/>
          </a:prstGeom>
          <a:noFill/>
        </p:spPr>
        <p:txBody>
          <a:bodyPr wrap="square" rtlCol="0">
            <a:spAutoFit/>
          </a:bodyPr>
          <a:lstStyle/>
          <a:p>
            <a:pPr algn="ctr"/>
            <a:r>
              <a:rPr lang="en-US" sz="3600" b="1" dirty="0">
                <a:solidFill>
                  <a:srgbClr val="045594"/>
                </a:solidFill>
                <a:latin typeface="+mj-lt"/>
              </a:rPr>
              <a:t>Predecessor/Successor</a:t>
            </a:r>
          </a:p>
        </p:txBody>
      </p:sp>
      <p:sp>
        <p:nvSpPr>
          <p:cNvPr id="8" name="Rectangle 7">
            <a:extLst>
              <a:ext uri="{FF2B5EF4-FFF2-40B4-BE49-F238E27FC236}">
                <a16:creationId xmlns:a16="http://schemas.microsoft.com/office/drawing/2014/main" id="{CAD9BB45-19B8-D1E0-9773-DDFACCC93144}"/>
              </a:ext>
            </a:extLst>
          </p:cNvPr>
          <p:cNvSpPr/>
          <p:nvPr/>
        </p:nvSpPr>
        <p:spPr>
          <a:xfrm>
            <a:off x="4126453" y="1922995"/>
            <a:ext cx="2499360" cy="944880"/>
          </a:xfrm>
          <a:prstGeom prst="rect">
            <a:avLst/>
          </a:prstGeom>
          <a:solidFill>
            <a:srgbClr val="EED16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latin typeface="+mj-lt"/>
              </a:rPr>
              <a:t>Predecessor</a:t>
            </a:r>
          </a:p>
        </p:txBody>
      </p:sp>
      <p:sp>
        <p:nvSpPr>
          <p:cNvPr id="11" name="Rectangle 10">
            <a:extLst>
              <a:ext uri="{FF2B5EF4-FFF2-40B4-BE49-F238E27FC236}">
                <a16:creationId xmlns:a16="http://schemas.microsoft.com/office/drawing/2014/main" id="{422BBC40-5054-A001-0C18-8C3C3BEB533E}"/>
              </a:ext>
            </a:extLst>
          </p:cNvPr>
          <p:cNvSpPr/>
          <p:nvPr/>
        </p:nvSpPr>
        <p:spPr>
          <a:xfrm>
            <a:off x="4178841" y="4711111"/>
            <a:ext cx="2499359" cy="838323"/>
          </a:xfrm>
          <a:prstGeom prst="rect">
            <a:avLst/>
          </a:prstGeom>
          <a:solidFill>
            <a:srgbClr val="13784B"/>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latin typeface="+mj-lt"/>
              </a:rPr>
              <a:t>Successor</a:t>
            </a:r>
          </a:p>
        </p:txBody>
      </p:sp>
      <p:sp>
        <p:nvSpPr>
          <p:cNvPr id="3" name="TextBox 2">
            <a:extLst>
              <a:ext uri="{FF2B5EF4-FFF2-40B4-BE49-F238E27FC236}">
                <a16:creationId xmlns:a16="http://schemas.microsoft.com/office/drawing/2014/main" id="{41887913-2331-6819-FBE4-6E557F1821AE}"/>
              </a:ext>
            </a:extLst>
          </p:cNvPr>
          <p:cNvSpPr txBox="1"/>
          <p:nvPr/>
        </p:nvSpPr>
        <p:spPr>
          <a:xfrm>
            <a:off x="6879813" y="1817433"/>
            <a:ext cx="4599348" cy="1815882"/>
          </a:xfrm>
          <a:prstGeom prst="rect">
            <a:avLst/>
          </a:prstGeom>
          <a:noFill/>
        </p:spPr>
        <p:txBody>
          <a:bodyPr wrap="square" rtlCol="0">
            <a:spAutoFit/>
          </a:bodyPr>
          <a:lstStyle/>
          <a:p>
            <a:pPr marL="457200" indent="-457200">
              <a:buFont typeface="Arial" panose="020B0604020202020204" pitchFamily="34" charset="0"/>
              <a:buChar char="•"/>
            </a:pPr>
            <a:r>
              <a:rPr lang="en-US" sz="2800" dirty="0">
                <a:solidFill>
                  <a:srgbClr val="000000"/>
                </a:solidFill>
                <a:latin typeface="+mj-lt"/>
              </a:rPr>
              <a:t>Starts </a:t>
            </a:r>
            <a:r>
              <a:rPr lang="en-US" sz="2800" u="sng" dirty="0">
                <a:solidFill>
                  <a:srgbClr val="000000"/>
                </a:solidFill>
                <a:latin typeface="+mj-lt"/>
              </a:rPr>
              <a:t>before</a:t>
            </a:r>
            <a:r>
              <a:rPr lang="en-US" sz="2800" dirty="0">
                <a:solidFill>
                  <a:srgbClr val="000000"/>
                </a:solidFill>
                <a:latin typeface="+mj-lt"/>
              </a:rPr>
              <a:t> next activity; or</a:t>
            </a:r>
          </a:p>
          <a:p>
            <a:pPr marL="457200" indent="-457200">
              <a:buFont typeface="Arial" panose="020B0604020202020204" pitchFamily="34" charset="0"/>
              <a:buChar char="•"/>
            </a:pPr>
            <a:r>
              <a:rPr lang="en-US" sz="2800" dirty="0">
                <a:solidFill>
                  <a:srgbClr val="000000"/>
                </a:solidFill>
                <a:latin typeface="+mj-lt"/>
              </a:rPr>
              <a:t>Must be completed </a:t>
            </a:r>
            <a:r>
              <a:rPr lang="en-US" sz="2800" u="sng" dirty="0">
                <a:solidFill>
                  <a:srgbClr val="000000"/>
                </a:solidFill>
                <a:latin typeface="+mj-lt"/>
              </a:rPr>
              <a:t>before</a:t>
            </a:r>
            <a:r>
              <a:rPr lang="en-US" sz="2800" dirty="0">
                <a:solidFill>
                  <a:srgbClr val="000000"/>
                </a:solidFill>
                <a:latin typeface="+mj-lt"/>
              </a:rPr>
              <a:t> next activity </a:t>
            </a:r>
          </a:p>
        </p:txBody>
      </p:sp>
      <p:sp>
        <p:nvSpPr>
          <p:cNvPr id="4" name="TextBox 3">
            <a:extLst>
              <a:ext uri="{FF2B5EF4-FFF2-40B4-BE49-F238E27FC236}">
                <a16:creationId xmlns:a16="http://schemas.microsoft.com/office/drawing/2014/main" id="{3C8CA1A6-CB71-F888-87A8-DA566832A09B}"/>
              </a:ext>
            </a:extLst>
          </p:cNvPr>
          <p:cNvSpPr txBox="1"/>
          <p:nvPr/>
        </p:nvSpPr>
        <p:spPr>
          <a:xfrm>
            <a:off x="7032213" y="4697775"/>
            <a:ext cx="4599348" cy="1815882"/>
          </a:xfrm>
          <a:prstGeom prst="rect">
            <a:avLst/>
          </a:prstGeom>
          <a:noFill/>
        </p:spPr>
        <p:txBody>
          <a:bodyPr wrap="square" rtlCol="0">
            <a:spAutoFit/>
          </a:bodyPr>
          <a:lstStyle/>
          <a:p>
            <a:pPr marL="457200" indent="-457200">
              <a:buFont typeface="Arial" panose="020B0604020202020204" pitchFamily="34" charset="0"/>
              <a:buChar char="•"/>
            </a:pPr>
            <a:r>
              <a:rPr lang="en-US" sz="2800" dirty="0">
                <a:solidFill>
                  <a:srgbClr val="000000"/>
                </a:solidFill>
                <a:latin typeface="+mj-lt"/>
              </a:rPr>
              <a:t>Begins </a:t>
            </a:r>
            <a:r>
              <a:rPr lang="en-US" sz="2800" u="sng" dirty="0">
                <a:solidFill>
                  <a:srgbClr val="000000"/>
                </a:solidFill>
                <a:latin typeface="+mj-lt"/>
              </a:rPr>
              <a:t>after</a:t>
            </a:r>
            <a:r>
              <a:rPr lang="en-US" sz="2800" dirty="0">
                <a:solidFill>
                  <a:srgbClr val="000000"/>
                </a:solidFill>
                <a:latin typeface="+mj-lt"/>
              </a:rPr>
              <a:t> predecessor has started; or</a:t>
            </a:r>
          </a:p>
          <a:p>
            <a:pPr marL="457200" indent="-457200">
              <a:buFont typeface="Arial" panose="020B0604020202020204" pitchFamily="34" charset="0"/>
              <a:buChar char="•"/>
            </a:pPr>
            <a:r>
              <a:rPr lang="en-US" sz="2800" u="sng" dirty="0">
                <a:solidFill>
                  <a:srgbClr val="000000"/>
                </a:solidFill>
                <a:latin typeface="+mj-lt"/>
              </a:rPr>
              <a:t>After</a:t>
            </a:r>
            <a:r>
              <a:rPr lang="en-US" sz="2800" dirty="0">
                <a:solidFill>
                  <a:srgbClr val="000000"/>
                </a:solidFill>
                <a:latin typeface="+mj-lt"/>
              </a:rPr>
              <a:t> predecessor is complete</a:t>
            </a:r>
          </a:p>
        </p:txBody>
      </p:sp>
    </p:spTree>
    <p:extLst>
      <p:ext uri="{BB962C8B-B14F-4D97-AF65-F5344CB8AC3E}">
        <p14:creationId xmlns:p14="http://schemas.microsoft.com/office/powerpoint/2010/main" val="6986519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500"/>
                                  </p:stCondLst>
                                  <p:childTnLst>
                                    <p:set>
                                      <p:cBhvr>
                                        <p:cTn id="9"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1"/>
                                        </p:tgtEl>
                                        <p:attrNameLst>
                                          <p:attrName>style.visibility</p:attrName>
                                        </p:attrNameLst>
                                      </p:cBhvr>
                                      <p:to>
                                        <p:strVal val="visible"/>
                                      </p:to>
                                    </p:set>
                                  </p:childTnLst>
                                </p:cTn>
                              </p:par>
                            </p:childTnLst>
                          </p:cTn>
                        </p:par>
                        <p:par>
                          <p:cTn id="14" fill="hold">
                            <p:stCondLst>
                              <p:cond delay="0"/>
                            </p:stCondLst>
                            <p:childTnLst>
                              <p:par>
                                <p:cTn id="15" presetID="1" presetClass="entr" presetSubtype="0" fill="hold" nodeType="afterEffect">
                                  <p:stCondLst>
                                    <p:cond delay="500"/>
                                  </p:stCondLst>
                                  <p:childTnLst>
                                    <p:set>
                                      <p:cBhvr>
                                        <p:cTn id="16" dur="1" fill="hold">
                                          <p:stCondLst>
                                            <p:cond delay="0"/>
                                          </p:stCondLst>
                                        </p:cTn>
                                        <p:tgtEl>
                                          <p:spTgt spid="4">
                                            <p:txEl>
                                              <p:pRg st="0" end="0"/>
                                            </p:txEl>
                                          </p:spTgt>
                                        </p:tgtEl>
                                        <p:attrNameLst>
                                          <p:attrName>style.visibility</p:attrName>
                                        </p:attrNameLst>
                                      </p:cBhvr>
                                      <p:to>
                                        <p:strVal val="visible"/>
                                      </p:to>
                                    </p:set>
                                  </p:childTnLst>
                                </p:cTn>
                              </p:par>
                            </p:childTnLst>
                          </p:cTn>
                        </p:par>
                        <p:par>
                          <p:cTn id="17" fill="hold">
                            <p:stCondLst>
                              <p:cond delay="500"/>
                            </p:stCondLst>
                            <p:childTnLst>
                              <p:par>
                                <p:cTn id="18" presetID="1" presetClass="entr" presetSubtype="0" fill="hold" nodeType="afterEffect">
                                  <p:stCondLst>
                                    <p:cond delay="1500"/>
                                  </p:stCondLst>
                                  <p:childTnLst>
                                    <p:set>
                                      <p:cBhvr>
                                        <p:cTn id="19"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extBox 32">
            <a:extLst>
              <a:ext uri="{FF2B5EF4-FFF2-40B4-BE49-F238E27FC236}">
                <a16:creationId xmlns:a16="http://schemas.microsoft.com/office/drawing/2014/main" id="{4E1AC92C-CBA7-F7BE-F220-DA65147C3163}"/>
              </a:ext>
            </a:extLst>
          </p:cNvPr>
          <p:cNvSpPr txBox="1"/>
          <p:nvPr/>
        </p:nvSpPr>
        <p:spPr>
          <a:xfrm>
            <a:off x="3740224" y="491456"/>
            <a:ext cx="4711551" cy="646331"/>
          </a:xfrm>
          <a:prstGeom prst="rect">
            <a:avLst/>
          </a:prstGeom>
          <a:noFill/>
        </p:spPr>
        <p:txBody>
          <a:bodyPr wrap="square" rtlCol="0">
            <a:spAutoFit/>
          </a:bodyPr>
          <a:lstStyle/>
          <a:p>
            <a:pPr algn="ctr"/>
            <a:r>
              <a:rPr lang="en-US" sz="3600" b="1" dirty="0">
                <a:latin typeface="+mj-lt"/>
              </a:rPr>
              <a:t>Predecessor/Successor</a:t>
            </a:r>
          </a:p>
        </p:txBody>
      </p:sp>
      <p:graphicFrame>
        <p:nvGraphicFramePr>
          <p:cNvPr id="36" name="Table 35">
            <a:extLst>
              <a:ext uri="{FF2B5EF4-FFF2-40B4-BE49-F238E27FC236}">
                <a16:creationId xmlns:a16="http://schemas.microsoft.com/office/drawing/2014/main" id="{CC62D4BF-4285-6CB0-2F3E-D5AA1DB189C8}"/>
              </a:ext>
            </a:extLst>
          </p:cNvPr>
          <p:cNvGraphicFramePr>
            <a:graphicFrameLocks noGrp="1"/>
          </p:cNvGraphicFramePr>
          <p:nvPr>
            <p:extLst>
              <p:ext uri="{D42A27DB-BD31-4B8C-83A1-F6EECF244321}">
                <p14:modId xmlns:p14="http://schemas.microsoft.com/office/powerpoint/2010/main" val="2127510068"/>
              </p:ext>
            </p:extLst>
          </p:nvPr>
        </p:nvGraphicFramePr>
        <p:xfrm>
          <a:off x="1968244" y="4078753"/>
          <a:ext cx="9518205" cy="1981200"/>
        </p:xfrm>
        <a:graphic>
          <a:graphicData uri="http://schemas.openxmlformats.org/drawingml/2006/table">
            <a:tbl>
              <a:tblPr firstRow="1" bandRow="1">
                <a:tableStyleId>{5940675A-B579-460E-94D1-54222C63F5DA}</a:tableStyleId>
              </a:tblPr>
              <a:tblGrid>
                <a:gridCol w="1903641">
                  <a:extLst>
                    <a:ext uri="{9D8B030D-6E8A-4147-A177-3AD203B41FA5}">
                      <a16:colId xmlns:a16="http://schemas.microsoft.com/office/drawing/2014/main" val="421291767"/>
                    </a:ext>
                  </a:extLst>
                </a:gridCol>
                <a:gridCol w="1903641">
                  <a:extLst>
                    <a:ext uri="{9D8B030D-6E8A-4147-A177-3AD203B41FA5}">
                      <a16:colId xmlns:a16="http://schemas.microsoft.com/office/drawing/2014/main" val="2688412808"/>
                    </a:ext>
                  </a:extLst>
                </a:gridCol>
                <a:gridCol w="1903641">
                  <a:extLst>
                    <a:ext uri="{9D8B030D-6E8A-4147-A177-3AD203B41FA5}">
                      <a16:colId xmlns:a16="http://schemas.microsoft.com/office/drawing/2014/main" val="4106343199"/>
                    </a:ext>
                  </a:extLst>
                </a:gridCol>
                <a:gridCol w="1993188">
                  <a:extLst>
                    <a:ext uri="{9D8B030D-6E8A-4147-A177-3AD203B41FA5}">
                      <a16:colId xmlns:a16="http://schemas.microsoft.com/office/drawing/2014/main" val="4138214917"/>
                    </a:ext>
                  </a:extLst>
                </a:gridCol>
                <a:gridCol w="1814094">
                  <a:extLst>
                    <a:ext uri="{9D8B030D-6E8A-4147-A177-3AD203B41FA5}">
                      <a16:colId xmlns:a16="http://schemas.microsoft.com/office/drawing/2014/main" val="4176935532"/>
                    </a:ext>
                  </a:extLst>
                </a:gridCol>
              </a:tblGrid>
              <a:tr h="370840">
                <a:tc>
                  <a:txBody>
                    <a:bodyPr/>
                    <a:lstStyle/>
                    <a:p>
                      <a:r>
                        <a:rPr lang="en-US" sz="2800" dirty="0">
                          <a:solidFill>
                            <a:srgbClr val="000000"/>
                          </a:solidFill>
                          <a:latin typeface="+mj-lt"/>
                        </a:rPr>
                        <a:t>Activity </a:t>
                      </a:r>
                    </a:p>
                  </a:txBody>
                  <a:tcPr>
                    <a:solidFill>
                      <a:schemeClr val="bg1"/>
                    </a:solidFill>
                  </a:tcPr>
                </a:tc>
                <a:tc>
                  <a:txBody>
                    <a:bodyPr/>
                    <a:lstStyle/>
                    <a:p>
                      <a:r>
                        <a:rPr lang="en-US" sz="2800" dirty="0">
                          <a:solidFill>
                            <a:srgbClr val="000000"/>
                          </a:solidFill>
                          <a:latin typeface="+mj-lt"/>
                        </a:rPr>
                        <a:t>BL Start</a:t>
                      </a:r>
                    </a:p>
                  </a:txBody>
                  <a:tcPr>
                    <a:solidFill>
                      <a:schemeClr val="bg1"/>
                    </a:solidFill>
                  </a:tcPr>
                </a:tc>
                <a:tc>
                  <a:txBody>
                    <a:bodyPr/>
                    <a:lstStyle/>
                    <a:p>
                      <a:r>
                        <a:rPr lang="en-US" sz="2800" dirty="0">
                          <a:solidFill>
                            <a:srgbClr val="000000"/>
                          </a:solidFill>
                          <a:latin typeface="+mj-lt"/>
                        </a:rPr>
                        <a:t>BL Finish</a:t>
                      </a:r>
                    </a:p>
                  </a:txBody>
                  <a:tcPr>
                    <a:solidFill>
                      <a:schemeClr val="bg1"/>
                    </a:solidFill>
                  </a:tcPr>
                </a:tc>
                <a:tc>
                  <a:txBody>
                    <a:bodyPr/>
                    <a:lstStyle/>
                    <a:p>
                      <a:r>
                        <a:rPr lang="en-US" sz="2800" dirty="0">
                          <a:solidFill>
                            <a:srgbClr val="000000"/>
                          </a:solidFill>
                          <a:latin typeface="+mj-lt"/>
                        </a:rPr>
                        <a:t>Predecessor to Activity</a:t>
                      </a:r>
                    </a:p>
                  </a:txBody>
                  <a:tcPr>
                    <a:solidFill>
                      <a:schemeClr val="bg1"/>
                    </a:solidFill>
                  </a:tcPr>
                </a:tc>
                <a:tc>
                  <a:txBody>
                    <a:bodyPr/>
                    <a:lstStyle/>
                    <a:p>
                      <a:r>
                        <a:rPr lang="en-US" sz="2800" dirty="0">
                          <a:solidFill>
                            <a:srgbClr val="000000"/>
                          </a:solidFill>
                          <a:latin typeface="+mj-lt"/>
                        </a:rPr>
                        <a:t>Successor to Activity</a:t>
                      </a:r>
                    </a:p>
                  </a:txBody>
                  <a:tcPr>
                    <a:solidFill>
                      <a:schemeClr val="bg1"/>
                    </a:solidFill>
                  </a:tcPr>
                </a:tc>
                <a:extLst>
                  <a:ext uri="{0D108BD9-81ED-4DB2-BD59-A6C34878D82A}">
                    <a16:rowId xmlns:a16="http://schemas.microsoft.com/office/drawing/2014/main" val="3927755090"/>
                  </a:ext>
                </a:extLst>
              </a:tr>
              <a:tr h="370840">
                <a:tc>
                  <a:txBody>
                    <a:bodyPr/>
                    <a:lstStyle/>
                    <a:p>
                      <a:r>
                        <a:rPr lang="en-US" sz="2800" dirty="0">
                          <a:solidFill>
                            <a:srgbClr val="000000"/>
                          </a:solidFill>
                          <a:latin typeface="+mj-lt"/>
                        </a:rPr>
                        <a:t>02800</a:t>
                      </a:r>
                    </a:p>
                  </a:txBody>
                  <a:tcPr>
                    <a:solidFill>
                      <a:schemeClr val="bg1"/>
                    </a:solidFill>
                  </a:tcPr>
                </a:tc>
                <a:tc>
                  <a:txBody>
                    <a:bodyPr/>
                    <a:lstStyle/>
                    <a:p>
                      <a:r>
                        <a:rPr lang="en-US" sz="2800" dirty="0">
                          <a:solidFill>
                            <a:srgbClr val="000000"/>
                          </a:solidFill>
                          <a:latin typeface="+mj-lt"/>
                        </a:rPr>
                        <a:t>5/22/23</a:t>
                      </a:r>
                    </a:p>
                  </a:txBody>
                  <a:tcPr>
                    <a:solidFill>
                      <a:schemeClr val="bg1"/>
                    </a:solidFill>
                  </a:tcPr>
                </a:tc>
                <a:tc>
                  <a:txBody>
                    <a:bodyPr/>
                    <a:lstStyle/>
                    <a:p>
                      <a:r>
                        <a:rPr lang="en-US" sz="2800" dirty="0">
                          <a:solidFill>
                            <a:srgbClr val="000000"/>
                          </a:solidFill>
                          <a:latin typeface="+mj-lt"/>
                        </a:rPr>
                        <a:t>6/5/23</a:t>
                      </a:r>
                    </a:p>
                  </a:txBody>
                  <a:tcPr>
                    <a:solidFill>
                      <a:schemeClr val="bg1"/>
                    </a:solidFill>
                  </a:tcPr>
                </a:tc>
                <a:tc>
                  <a:txBody>
                    <a:bodyPr/>
                    <a:lstStyle/>
                    <a:p>
                      <a:r>
                        <a:rPr lang="en-US" sz="2800" dirty="0">
                          <a:solidFill>
                            <a:srgbClr val="000000"/>
                          </a:solidFill>
                          <a:latin typeface="+mj-lt"/>
                        </a:rPr>
                        <a:t>02900</a:t>
                      </a:r>
                    </a:p>
                  </a:txBody>
                  <a:tcPr>
                    <a:solidFill>
                      <a:srgbClr val="EED163"/>
                    </a:solidFill>
                  </a:tcPr>
                </a:tc>
                <a:tc>
                  <a:txBody>
                    <a:bodyPr/>
                    <a:lstStyle/>
                    <a:p>
                      <a:endParaRPr lang="en-US" sz="2800" dirty="0">
                        <a:solidFill>
                          <a:srgbClr val="000000"/>
                        </a:solidFill>
                        <a:latin typeface="+mj-lt"/>
                      </a:endParaRPr>
                    </a:p>
                  </a:txBody>
                  <a:tcPr>
                    <a:solidFill>
                      <a:schemeClr val="bg1">
                        <a:lumMod val="75000"/>
                      </a:schemeClr>
                    </a:solidFill>
                  </a:tcPr>
                </a:tc>
                <a:extLst>
                  <a:ext uri="{0D108BD9-81ED-4DB2-BD59-A6C34878D82A}">
                    <a16:rowId xmlns:a16="http://schemas.microsoft.com/office/drawing/2014/main" val="3490718378"/>
                  </a:ext>
                </a:extLst>
              </a:tr>
              <a:tr h="370840">
                <a:tc>
                  <a:txBody>
                    <a:bodyPr/>
                    <a:lstStyle/>
                    <a:p>
                      <a:r>
                        <a:rPr lang="en-US" sz="2800" dirty="0">
                          <a:solidFill>
                            <a:srgbClr val="000000"/>
                          </a:solidFill>
                          <a:latin typeface="+mj-lt"/>
                        </a:rPr>
                        <a:t>02900</a:t>
                      </a:r>
                    </a:p>
                  </a:txBody>
                  <a:tcPr>
                    <a:solidFill>
                      <a:schemeClr val="bg1"/>
                    </a:solidFill>
                  </a:tcPr>
                </a:tc>
                <a:tc>
                  <a:txBody>
                    <a:bodyPr/>
                    <a:lstStyle/>
                    <a:p>
                      <a:r>
                        <a:rPr lang="en-US" sz="2800" dirty="0">
                          <a:solidFill>
                            <a:srgbClr val="000000"/>
                          </a:solidFill>
                          <a:latin typeface="+mj-lt"/>
                        </a:rPr>
                        <a:t>6/5/23</a:t>
                      </a:r>
                    </a:p>
                  </a:txBody>
                  <a:tcPr>
                    <a:solidFill>
                      <a:schemeClr val="bg1"/>
                    </a:solidFill>
                  </a:tcPr>
                </a:tc>
                <a:tc>
                  <a:txBody>
                    <a:bodyPr/>
                    <a:lstStyle/>
                    <a:p>
                      <a:r>
                        <a:rPr lang="en-US" sz="2800" dirty="0">
                          <a:solidFill>
                            <a:srgbClr val="000000"/>
                          </a:solidFill>
                          <a:latin typeface="+mj-lt"/>
                        </a:rPr>
                        <a:t>12/4/23</a:t>
                      </a:r>
                    </a:p>
                  </a:txBody>
                  <a:tcPr>
                    <a:solidFill>
                      <a:schemeClr val="bg1"/>
                    </a:solidFill>
                  </a:tcPr>
                </a:tc>
                <a:tc>
                  <a:txBody>
                    <a:bodyPr/>
                    <a:lstStyle/>
                    <a:p>
                      <a:endParaRPr lang="en-US" sz="2800" dirty="0">
                        <a:solidFill>
                          <a:srgbClr val="000000"/>
                        </a:solidFill>
                        <a:latin typeface="+mj-lt"/>
                      </a:endParaRPr>
                    </a:p>
                  </a:txBody>
                  <a:tcPr>
                    <a:solidFill>
                      <a:schemeClr val="bg1">
                        <a:lumMod val="75000"/>
                      </a:schemeClr>
                    </a:solidFill>
                  </a:tcPr>
                </a:tc>
                <a:tc>
                  <a:txBody>
                    <a:bodyPr/>
                    <a:lstStyle/>
                    <a:p>
                      <a:r>
                        <a:rPr lang="en-US" sz="2800" dirty="0">
                          <a:solidFill>
                            <a:srgbClr val="000000"/>
                          </a:solidFill>
                          <a:latin typeface="+mj-lt"/>
                        </a:rPr>
                        <a:t>02800</a:t>
                      </a:r>
                    </a:p>
                  </a:txBody>
                  <a:tcPr>
                    <a:solidFill>
                      <a:schemeClr val="tx1">
                        <a:lumMod val="40000"/>
                        <a:lumOff val="60000"/>
                      </a:schemeClr>
                    </a:solidFill>
                  </a:tcPr>
                </a:tc>
                <a:extLst>
                  <a:ext uri="{0D108BD9-81ED-4DB2-BD59-A6C34878D82A}">
                    <a16:rowId xmlns:a16="http://schemas.microsoft.com/office/drawing/2014/main" val="3451466892"/>
                  </a:ext>
                </a:extLst>
              </a:tr>
            </a:tbl>
          </a:graphicData>
        </a:graphic>
      </p:graphicFrame>
      <p:grpSp>
        <p:nvGrpSpPr>
          <p:cNvPr id="46" name="Group 45">
            <a:extLst>
              <a:ext uri="{FF2B5EF4-FFF2-40B4-BE49-F238E27FC236}">
                <a16:creationId xmlns:a16="http://schemas.microsoft.com/office/drawing/2014/main" id="{887D7095-2BB2-1131-7994-C453BEC57063}"/>
              </a:ext>
            </a:extLst>
          </p:cNvPr>
          <p:cNvGrpSpPr/>
          <p:nvPr/>
        </p:nvGrpSpPr>
        <p:grpSpPr>
          <a:xfrm>
            <a:off x="329942" y="1563335"/>
            <a:ext cx="11281955" cy="1986110"/>
            <a:chOff x="15310" y="1140548"/>
            <a:chExt cx="11743822" cy="1968175"/>
          </a:xfrm>
        </p:grpSpPr>
        <p:pic>
          <p:nvPicPr>
            <p:cNvPr id="13" name="Picture 12">
              <a:extLst>
                <a:ext uri="{FF2B5EF4-FFF2-40B4-BE49-F238E27FC236}">
                  <a16:creationId xmlns:a16="http://schemas.microsoft.com/office/drawing/2014/main" id="{2A0223F9-944B-C528-E02B-6032C36E5762}"/>
                </a:ext>
              </a:extLst>
            </p:cNvPr>
            <p:cNvPicPr>
              <a:picLocks noChangeAspect="1"/>
            </p:cNvPicPr>
            <p:nvPr/>
          </p:nvPicPr>
          <p:blipFill>
            <a:blip r:embed="rId3"/>
            <a:stretch>
              <a:fillRect/>
            </a:stretch>
          </p:blipFill>
          <p:spPr>
            <a:xfrm>
              <a:off x="32410" y="2051891"/>
              <a:ext cx="8166429" cy="1056832"/>
            </a:xfrm>
            <a:prstGeom prst="rect">
              <a:avLst/>
            </a:prstGeom>
          </p:spPr>
        </p:pic>
        <p:pic>
          <p:nvPicPr>
            <p:cNvPr id="16" name="Picture 15">
              <a:extLst>
                <a:ext uri="{FF2B5EF4-FFF2-40B4-BE49-F238E27FC236}">
                  <a16:creationId xmlns:a16="http://schemas.microsoft.com/office/drawing/2014/main" id="{DE59EB9F-4E61-7E99-FB2B-8C59B4AB5262}"/>
                </a:ext>
              </a:extLst>
            </p:cNvPr>
            <p:cNvPicPr>
              <a:picLocks noChangeAspect="1"/>
            </p:cNvPicPr>
            <p:nvPr/>
          </p:nvPicPr>
          <p:blipFill>
            <a:blip r:embed="rId4"/>
            <a:stretch>
              <a:fillRect/>
            </a:stretch>
          </p:blipFill>
          <p:spPr>
            <a:xfrm>
              <a:off x="8198839" y="2051891"/>
              <a:ext cx="3526872" cy="1056832"/>
            </a:xfrm>
            <a:prstGeom prst="rect">
              <a:avLst/>
            </a:prstGeom>
          </p:spPr>
        </p:pic>
        <p:pic>
          <p:nvPicPr>
            <p:cNvPr id="29" name="Picture 28">
              <a:extLst>
                <a:ext uri="{FF2B5EF4-FFF2-40B4-BE49-F238E27FC236}">
                  <a16:creationId xmlns:a16="http://schemas.microsoft.com/office/drawing/2014/main" id="{C2D3CFB8-18C5-D813-2A97-F986409AF06E}"/>
                </a:ext>
              </a:extLst>
            </p:cNvPr>
            <p:cNvPicPr>
              <a:picLocks noChangeAspect="1"/>
            </p:cNvPicPr>
            <p:nvPr/>
          </p:nvPicPr>
          <p:blipFill>
            <a:blip r:embed="rId5"/>
            <a:stretch>
              <a:fillRect/>
            </a:stretch>
          </p:blipFill>
          <p:spPr>
            <a:xfrm>
              <a:off x="32410" y="1233573"/>
              <a:ext cx="5296639" cy="485843"/>
            </a:xfrm>
            <a:prstGeom prst="rect">
              <a:avLst/>
            </a:prstGeom>
          </p:spPr>
        </p:pic>
        <p:pic>
          <p:nvPicPr>
            <p:cNvPr id="42" name="Picture 41">
              <a:extLst>
                <a:ext uri="{FF2B5EF4-FFF2-40B4-BE49-F238E27FC236}">
                  <a16:creationId xmlns:a16="http://schemas.microsoft.com/office/drawing/2014/main" id="{64131997-5C98-E857-BDEA-76D4F9B9D500}"/>
                </a:ext>
              </a:extLst>
            </p:cNvPr>
            <p:cNvPicPr>
              <a:picLocks noChangeAspect="1"/>
            </p:cNvPicPr>
            <p:nvPr/>
          </p:nvPicPr>
          <p:blipFill>
            <a:blip r:embed="rId6"/>
            <a:stretch>
              <a:fillRect/>
            </a:stretch>
          </p:blipFill>
          <p:spPr>
            <a:xfrm>
              <a:off x="15310" y="1738146"/>
              <a:ext cx="10725345" cy="316195"/>
            </a:xfrm>
            <a:prstGeom prst="rect">
              <a:avLst/>
            </a:prstGeom>
          </p:spPr>
        </p:pic>
        <p:pic>
          <p:nvPicPr>
            <p:cNvPr id="44" name="Picture 43">
              <a:extLst>
                <a:ext uri="{FF2B5EF4-FFF2-40B4-BE49-F238E27FC236}">
                  <a16:creationId xmlns:a16="http://schemas.microsoft.com/office/drawing/2014/main" id="{E46F169F-C96E-B0BD-27E2-17248DA19BE3}"/>
                </a:ext>
              </a:extLst>
            </p:cNvPr>
            <p:cNvPicPr>
              <a:picLocks noChangeAspect="1"/>
            </p:cNvPicPr>
            <p:nvPr/>
          </p:nvPicPr>
          <p:blipFill>
            <a:blip r:embed="rId7"/>
            <a:stretch>
              <a:fillRect/>
            </a:stretch>
          </p:blipFill>
          <p:spPr>
            <a:xfrm>
              <a:off x="9720510" y="1738146"/>
              <a:ext cx="2038622" cy="337686"/>
            </a:xfrm>
            <a:prstGeom prst="rect">
              <a:avLst/>
            </a:prstGeom>
          </p:spPr>
        </p:pic>
        <p:pic>
          <p:nvPicPr>
            <p:cNvPr id="31" name="Picture 30">
              <a:extLst>
                <a:ext uri="{FF2B5EF4-FFF2-40B4-BE49-F238E27FC236}">
                  <a16:creationId xmlns:a16="http://schemas.microsoft.com/office/drawing/2014/main" id="{9C6AE90C-EE86-4EED-BBBE-94B933CAF1D0}"/>
                </a:ext>
              </a:extLst>
            </p:cNvPr>
            <p:cNvPicPr>
              <a:picLocks noChangeAspect="1"/>
            </p:cNvPicPr>
            <p:nvPr/>
          </p:nvPicPr>
          <p:blipFill>
            <a:blip r:embed="rId8"/>
            <a:stretch>
              <a:fillRect/>
            </a:stretch>
          </p:blipFill>
          <p:spPr>
            <a:xfrm>
              <a:off x="8198839" y="1140548"/>
              <a:ext cx="3526872" cy="623122"/>
            </a:xfrm>
            <a:prstGeom prst="rect">
              <a:avLst/>
            </a:prstGeom>
          </p:spPr>
        </p:pic>
        <p:sp>
          <p:nvSpPr>
            <p:cNvPr id="45" name="Rectangle 44">
              <a:extLst>
                <a:ext uri="{FF2B5EF4-FFF2-40B4-BE49-F238E27FC236}">
                  <a16:creationId xmlns:a16="http://schemas.microsoft.com/office/drawing/2014/main" id="{D7902A41-B35F-319C-AD4C-70B6FA503A68}"/>
                </a:ext>
              </a:extLst>
            </p:cNvPr>
            <p:cNvSpPr/>
            <p:nvPr/>
          </p:nvSpPr>
          <p:spPr>
            <a:xfrm>
              <a:off x="5329049" y="1233573"/>
              <a:ext cx="2836369" cy="48308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0" name="Arrow: Right 39">
            <a:extLst>
              <a:ext uri="{FF2B5EF4-FFF2-40B4-BE49-F238E27FC236}">
                <a16:creationId xmlns:a16="http://schemas.microsoft.com/office/drawing/2014/main" id="{55ACD151-D4C8-9765-DCBC-4E7E41F55E43}"/>
              </a:ext>
            </a:extLst>
          </p:cNvPr>
          <p:cNvSpPr/>
          <p:nvPr/>
        </p:nvSpPr>
        <p:spPr>
          <a:xfrm rot="8106524">
            <a:off x="6766246" y="3241756"/>
            <a:ext cx="1791455" cy="441893"/>
          </a:xfrm>
          <a:prstGeom prst="rightArrow">
            <a:avLst/>
          </a:prstGeom>
          <a:solidFill>
            <a:srgbClr val="FFFF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B82B6CB2-C319-E445-637D-AB18872C133F}"/>
              </a:ext>
            </a:extLst>
          </p:cNvPr>
          <p:cNvSpPr/>
          <p:nvPr/>
        </p:nvSpPr>
        <p:spPr>
          <a:xfrm>
            <a:off x="1968244" y="1563335"/>
            <a:ext cx="765124" cy="314626"/>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Arrow: Right 2">
            <a:extLst>
              <a:ext uri="{FF2B5EF4-FFF2-40B4-BE49-F238E27FC236}">
                <a16:creationId xmlns:a16="http://schemas.microsoft.com/office/drawing/2014/main" id="{5189701E-C3E7-2EB0-6FF1-8A178645E724}"/>
              </a:ext>
            </a:extLst>
          </p:cNvPr>
          <p:cNvSpPr/>
          <p:nvPr/>
        </p:nvSpPr>
        <p:spPr>
          <a:xfrm rot="2675878">
            <a:off x="1311955" y="3645103"/>
            <a:ext cx="900472" cy="441893"/>
          </a:xfrm>
          <a:prstGeom prst="rightArrow">
            <a:avLst/>
          </a:prstGeom>
          <a:solidFill>
            <a:srgbClr val="FFFF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46389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1000"/>
                                        <p:tgtEl>
                                          <p:spTgt spid="40"/>
                                        </p:tgtEl>
                                      </p:cBhvr>
                                    </p:animEffect>
                                    <p:anim calcmode="lin" valueType="num">
                                      <p:cBhvr>
                                        <p:cTn id="18" dur="1000" fill="hold"/>
                                        <p:tgtEl>
                                          <p:spTgt spid="40"/>
                                        </p:tgtEl>
                                        <p:attrNameLst>
                                          <p:attrName>ppt_x</p:attrName>
                                        </p:attrNameLst>
                                      </p:cBhvr>
                                      <p:tavLst>
                                        <p:tav tm="0">
                                          <p:val>
                                            <p:strVal val="#ppt_x"/>
                                          </p:val>
                                        </p:tav>
                                        <p:tav tm="100000">
                                          <p:val>
                                            <p:strVal val="#ppt_x"/>
                                          </p:val>
                                        </p:tav>
                                      </p:tavLst>
                                    </p:anim>
                                    <p:anim calcmode="lin" valueType="num">
                                      <p:cBhvr>
                                        <p:cTn id="19" dur="100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23920-414B-44B7-949F-02027D51D64F}"/>
              </a:ext>
            </a:extLst>
          </p:cNvPr>
          <p:cNvSpPr>
            <a:spLocks noGrp="1"/>
          </p:cNvSpPr>
          <p:nvPr>
            <p:ph type="title"/>
          </p:nvPr>
        </p:nvSpPr>
        <p:spPr>
          <a:xfrm>
            <a:off x="328469" y="876300"/>
            <a:ext cx="2890563" cy="5105400"/>
          </a:xfrm>
        </p:spPr>
        <p:txBody>
          <a:bodyPr vert="horz" lIns="91440" tIns="45720" rIns="91440" bIns="45720" rtlCol="0" anchor="ctr">
            <a:normAutofit/>
          </a:bodyPr>
          <a:lstStyle/>
          <a:p>
            <a:pPr>
              <a:lnSpc>
                <a:spcPct val="90000"/>
              </a:lnSpc>
            </a:pPr>
            <a:r>
              <a:rPr lang="en-US" sz="4000" kern="1200" dirty="0">
                <a:solidFill>
                  <a:srgbClr val="000000"/>
                </a:solidFill>
                <a:latin typeface="+mj-lt"/>
                <a:ea typeface="+mj-ea"/>
                <a:cs typeface="+mj-cs"/>
              </a:rPr>
              <a:t>Schedule Terminology</a:t>
            </a:r>
          </a:p>
        </p:txBody>
      </p:sp>
      <p:sp>
        <p:nvSpPr>
          <p:cNvPr id="7" name="TextBox 6">
            <a:extLst>
              <a:ext uri="{FF2B5EF4-FFF2-40B4-BE49-F238E27FC236}">
                <a16:creationId xmlns:a16="http://schemas.microsoft.com/office/drawing/2014/main" id="{66FF1B99-DE61-5522-AAD4-AC3727C379F5}"/>
              </a:ext>
            </a:extLst>
          </p:cNvPr>
          <p:cNvSpPr txBox="1"/>
          <p:nvPr/>
        </p:nvSpPr>
        <p:spPr>
          <a:xfrm>
            <a:off x="5014934" y="553134"/>
            <a:ext cx="6035040" cy="646331"/>
          </a:xfrm>
          <a:prstGeom prst="rect">
            <a:avLst/>
          </a:prstGeom>
          <a:noFill/>
        </p:spPr>
        <p:txBody>
          <a:bodyPr wrap="square" rtlCol="0">
            <a:spAutoFit/>
          </a:bodyPr>
          <a:lstStyle/>
          <a:p>
            <a:pPr algn="ctr"/>
            <a:r>
              <a:rPr lang="en-US" sz="3600" b="1" dirty="0">
                <a:solidFill>
                  <a:srgbClr val="045594"/>
                </a:solidFill>
                <a:latin typeface="+mj-lt"/>
              </a:rPr>
              <a:t>Critical Path</a:t>
            </a:r>
          </a:p>
        </p:txBody>
      </p:sp>
      <p:pic>
        <p:nvPicPr>
          <p:cNvPr id="31" name="Picture 30">
            <a:extLst>
              <a:ext uri="{FF2B5EF4-FFF2-40B4-BE49-F238E27FC236}">
                <a16:creationId xmlns:a16="http://schemas.microsoft.com/office/drawing/2014/main" id="{A916C278-A532-2CEF-25E1-62154DEFC05A}"/>
              </a:ext>
            </a:extLst>
          </p:cNvPr>
          <p:cNvPicPr>
            <a:picLocks noChangeAspect="1"/>
          </p:cNvPicPr>
          <p:nvPr/>
        </p:nvPicPr>
        <p:blipFill>
          <a:blip r:embed="rId3"/>
          <a:stretch>
            <a:fillRect/>
          </a:stretch>
        </p:blipFill>
        <p:spPr>
          <a:xfrm>
            <a:off x="3913633" y="1694000"/>
            <a:ext cx="7949898" cy="4209495"/>
          </a:xfrm>
          <a:prstGeom prst="rect">
            <a:avLst/>
          </a:prstGeom>
          <a:ln w="69850">
            <a:solidFill>
              <a:schemeClr val="accent1">
                <a:lumMod val="75000"/>
              </a:schemeClr>
            </a:solidFill>
          </a:ln>
        </p:spPr>
      </p:pic>
      <p:sp>
        <p:nvSpPr>
          <p:cNvPr id="33" name="TextBox 32">
            <a:extLst>
              <a:ext uri="{FF2B5EF4-FFF2-40B4-BE49-F238E27FC236}">
                <a16:creationId xmlns:a16="http://schemas.microsoft.com/office/drawing/2014/main" id="{E714AD9E-E22F-1FAA-DBB0-1359C5A065C9}"/>
              </a:ext>
            </a:extLst>
          </p:cNvPr>
          <p:cNvSpPr txBox="1"/>
          <p:nvPr/>
        </p:nvSpPr>
        <p:spPr>
          <a:xfrm>
            <a:off x="7007509" y="6088360"/>
            <a:ext cx="5008027" cy="584775"/>
          </a:xfrm>
          <a:prstGeom prst="rect">
            <a:avLst/>
          </a:prstGeom>
          <a:noFill/>
        </p:spPr>
        <p:txBody>
          <a:bodyPr wrap="square" rtlCol="0">
            <a:spAutoFit/>
          </a:bodyPr>
          <a:lstStyle/>
          <a:p>
            <a:r>
              <a:rPr lang="en-US" sz="3200" dirty="0">
                <a:solidFill>
                  <a:srgbClr val="000000"/>
                </a:solidFill>
                <a:latin typeface="+mj-lt"/>
              </a:rPr>
              <a:t>Excerpt of a Gantt Chart</a:t>
            </a:r>
          </a:p>
        </p:txBody>
      </p:sp>
      <p:sp>
        <p:nvSpPr>
          <p:cNvPr id="34" name="TextBox 33">
            <a:extLst>
              <a:ext uri="{FF2B5EF4-FFF2-40B4-BE49-F238E27FC236}">
                <a16:creationId xmlns:a16="http://schemas.microsoft.com/office/drawing/2014/main" id="{18A37DC0-10D5-9B71-6B8C-A9793303F09A}"/>
              </a:ext>
            </a:extLst>
          </p:cNvPr>
          <p:cNvSpPr txBox="1"/>
          <p:nvPr/>
        </p:nvSpPr>
        <p:spPr>
          <a:xfrm>
            <a:off x="4191592" y="5380275"/>
            <a:ext cx="2086567" cy="523220"/>
          </a:xfrm>
          <a:prstGeom prst="rect">
            <a:avLst/>
          </a:prstGeom>
          <a:solidFill>
            <a:schemeClr val="bg1"/>
          </a:solidFill>
        </p:spPr>
        <p:txBody>
          <a:bodyPr wrap="square" rtlCol="0">
            <a:spAutoFit/>
          </a:bodyPr>
          <a:lstStyle/>
          <a:p>
            <a:r>
              <a:rPr lang="en-US" sz="2800" b="1" dirty="0">
                <a:solidFill>
                  <a:srgbClr val="FF0000"/>
                </a:solidFill>
                <a:latin typeface="+mj-lt"/>
              </a:rPr>
              <a:t>Critical Path</a:t>
            </a:r>
          </a:p>
        </p:txBody>
      </p:sp>
    </p:spTree>
    <p:extLst>
      <p:ext uri="{BB962C8B-B14F-4D97-AF65-F5344CB8AC3E}">
        <p14:creationId xmlns:p14="http://schemas.microsoft.com/office/powerpoint/2010/main" val="3320185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23920-414B-44B7-949F-02027D51D64F}"/>
              </a:ext>
            </a:extLst>
          </p:cNvPr>
          <p:cNvSpPr>
            <a:spLocks noGrp="1"/>
          </p:cNvSpPr>
          <p:nvPr>
            <p:ph type="title"/>
          </p:nvPr>
        </p:nvSpPr>
        <p:spPr>
          <a:xfrm>
            <a:off x="459971" y="676656"/>
            <a:ext cx="3808268" cy="5504688"/>
          </a:xfrm>
        </p:spPr>
        <p:txBody>
          <a:bodyPr vert="horz" lIns="91440" tIns="45720" rIns="91440" bIns="45720" rtlCol="0" anchor="ctr">
            <a:normAutofit/>
          </a:bodyPr>
          <a:lstStyle/>
          <a:p>
            <a:pPr>
              <a:lnSpc>
                <a:spcPct val="90000"/>
              </a:lnSpc>
            </a:pPr>
            <a:r>
              <a:rPr lang="en-US" sz="4000" kern="1200" dirty="0">
                <a:solidFill>
                  <a:srgbClr val="000000"/>
                </a:solidFill>
                <a:ea typeface="+mj-ea"/>
                <a:cs typeface="+mj-cs"/>
              </a:rPr>
              <a:t>What is a Project Schedule?</a:t>
            </a:r>
          </a:p>
        </p:txBody>
      </p:sp>
      <p:graphicFrame>
        <p:nvGraphicFramePr>
          <p:cNvPr id="6" name="Content Placeholder 2">
            <a:extLst>
              <a:ext uri="{FF2B5EF4-FFF2-40B4-BE49-F238E27FC236}">
                <a16:creationId xmlns:a16="http://schemas.microsoft.com/office/drawing/2014/main" id="{9A1EA7F4-EDD4-4794-94B7-FC9644ADEFB2}"/>
              </a:ext>
            </a:extLst>
          </p:cNvPr>
          <p:cNvGraphicFramePr>
            <a:graphicFrameLocks noGrp="1"/>
          </p:cNvGraphicFramePr>
          <p:nvPr>
            <p:ph idx="1"/>
            <p:extLst>
              <p:ext uri="{D42A27DB-BD31-4B8C-83A1-F6EECF244321}">
                <p14:modId xmlns:p14="http://schemas.microsoft.com/office/powerpoint/2010/main" val="4121287371"/>
              </p:ext>
            </p:extLst>
          </p:nvPr>
        </p:nvGraphicFramePr>
        <p:xfrm>
          <a:off x="5125489" y="963292"/>
          <a:ext cx="6263640" cy="550468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351430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23920-414B-44B7-949F-02027D51D64F}"/>
              </a:ext>
            </a:extLst>
          </p:cNvPr>
          <p:cNvSpPr>
            <a:spLocks noGrp="1"/>
          </p:cNvSpPr>
          <p:nvPr>
            <p:ph type="title"/>
          </p:nvPr>
        </p:nvSpPr>
        <p:spPr>
          <a:xfrm>
            <a:off x="429066" y="1515053"/>
            <a:ext cx="3616856" cy="4376572"/>
          </a:xfrm>
        </p:spPr>
        <p:txBody>
          <a:bodyPr vert="horz" lIns="91440" tIns="45720" rIns="91440" bIns="45720" rtlCol="0" anchor="ctr">
            <a:normAutofit/>
          </a:bodyPr>
          <a:lstStyle/>
          <a:p>
            <a:pPr>
              <a:lnSpc>
                <a:spcPct val="90000"/>
              </a:lnSpc>
            </a:pPr>
            <a:r>
              <a:rPr lang="en-US" sz="4000" b="1" kern="1200" dirty="0">
                <a:solidFill>
                  <a:srgbClr val="000000"/>
                </a:solidFill>
                <a:ea typeface="+mj-ea"/>
                <a:cs typeface="+mj-cs"/>
              </a:rPr>
              <a:t>What is the purpose of Project Scheduling?</a:t>
            </a:r>
          </a:p>
        </p:txBody>
      </p:sp>
      <p:sp>
        <p:nvSpPr>
          <p:cNvPr id="23" name="Content Placeholder 2">
            <a:extLst>
              <a:ext uri="{FF2B5EF4-FFF2-40B4-BE49-F238E27FC236}">
                <a16:creationId xmlns:a16="http://schemas.microsoft.com/office/drawing/2014/main" id="{6C9DBCCA-38E4-47FF-8F0D-34BF3BDC6BFA}"/>
              </a:ext>
            </a:extLst>
          </p:cNvPr>
          <p:cNvSpPr>
            <a:spLocks noGrp="1"/>
          </p:cNvSpPr>
          <p:nvPr>
            <p:ph idx="1"/>
          </p:nvPr>
        </p:nvSpPr>
        <p:spPr>
          <a:xfrm>
            <a:off x="7126151" y="4976313"/>
            <a:ext cx="4240519" cy="1255727"/>
          </a:xfrm>
        </p:spPr>
        <p:txBody>
          <a:bodyPr vert="horz" lIns="91440" tIns="45720" rIns="91440" bIns="45720" rtlCol="0" anchor="ctr">
            <a:noAutofit/>
          </a:bodyPr>
          <a:lstStyle/>
          <a:p>
            <a:pPr marL="114300" algn="l">
              <a:lnSpc>
                <a:spcPct val="90000"/>
              </a:lnSpc>
            </a:pPr>
            <a:r>
              <a:rPr lang="en-US" sz="2800" b="0" dirty="0">
                <a:solidFill>
                  <a:srgbClr val="000000"/>
                </a:solidFill>
                <a:latin typeface="+mj-lt"/>
              </a:rPr>
              <a:t>Demonstrates realistic time and cost estimates for each activity</a:t>
            </a:r>
          </a:p>
        </p:txBody>
      </p:sp>
      <p:grpSp>
        <p:nvGrpSpPr>
          <p:cNvPr id="15" name="Group 14">
            <a:extLst>
              <a:ext uri="{FF2B5EF4-FFF2-40B4-BE49-F238E27FC236}">
                <a16:creationId xmlns:a16="http://schemas.microsoft.com/office/drawing/2014/main" id="{E172A364-8BC9-EF00-EABB-7A8D05713873}"/>
              </a:ext>
            </a:extLst>
          </p:cNvPr>
          <p:cNvGrpSpPr/>
          <p:nvPr/>
        </p:nvGrpSpPr>
        <p:grpSpPr>
          <a:xfrm>
            <a:off x="5705916" y="1265472"/>
            <a:ext cx="4737244" cy="1222007"/>
            <a:chOff x="5705916" y="1265472"/>
            <a:chExt cx="4737244" cy="1222007"/>
          </a:xfrm>
        </p:grpSpPr>
        <p:sp>
          <p:nvSpPr>
            <p:cNvPr id="5" name="Rectangle 4">
              <a:extLst>
                <a:ext uri="{FF2B5EF4-FFF2-40B4-BE49-F238E27FC236}">
                  <a16:creationId xmlns:a16="http://schemas.microsoft.com/office/drawing/2014/main" id="{B9C37946-402D-488C-BAFF-CC970B2005F3}"/>
                </a:ext>
              </a:extLst>
            </p:cNvPr>
            <p:cNvSpPr/>
            <p:nvPr/>
          </p:nvSpPr>
          <p:spPr>
            <a:xfrm>
              <a:off x="7146808" y="1876476"/>
              <a:ext cx="3296352" cy="480131"/>
            </a:xfrm>
            <a:prstGeom prst="rect">
              <a:avLst/>
            </a:prstGeom>
          </p:spPr>
          <p:txBody>
            <a:bodyPr wrap="none">
              <a:spAutoFit/>
            </a:bodyPr>
            <a:lstStyle/>
            <a:p>
              <a:pPr marL="114300">
                <a:lnSpc>
                  <a:spcPct val="90000"/>
                </a:lnSpc>
              </a:pPr>
              <a:r>
                <a:rPr lang="en-US" sz="2800" dirty="0">
                  <a:solidFill>
                    <a:srgbClr val="000000"/>
                  </a:solidFill>
                  <a:latin typeface="+mj-lt"/>
                </a:rPr>
                <a:t>Communication Tool</a:t>
              </a:r>
            </a:p>
          </p:txBody>
        </p:sp>
        <p:pic>
          <p:nvPicPr>
            <p:cNvPr id="7" name="Graphic 6" descr="Email with solid fill">
              <a:extLst>
                <a:ext uri="{FF2B5EF4-FFF2-40B4-BE49-F238E27FC236}">
                  <a16:creationId xmlns:a16="http://schemas.microsoft.com/office/drawing/2014/main" id="{1658D627-3663-4F87-4C6D-F96016674FE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705916" y="1265472"/>
              <a:ext cx="1222007" cy="1222007"/>
            </a:xfrm>
            <a:prstGeom prst="rect">
              <a:avLst/>
            </a:prstGeom>
          </p:spPr>
        </p:pic>
      </p:grpSp>
      <p:grpSp>
        <p:nvGrpSpPr>
          <p:cNvPr id="16" name="Group 15">
            <a:extLst>
              <a:ext uri="{FF2B5EF4-FFF2-40B4-BE49-F238E27FC236}">
                <a16:creationId xmlns:a16="http://schemas.microsoft.com/office/drawing/2014/main" id="{D296BEF6-D3EA-4370-6244-626847FD63BD}"/>
              </a:ext>
            </a:extLst>
          </p:cNvPr>
          <p:cNvGrpSpPr/>
          <p:nvPr/>
        </p:nvGrpSpPr>
        <p:grpSpPr>
          <a:xfrm>
            <a:off x="5578116" y="2941433"/>
            <a:ext cx="6184818" cy="1389770"/>
            <a:chOff x="5578116" y="2941433"/>
            <a:chExt cx="6184818" cy="1389770"/>
          </a:xfrm>
        </p:grpSpPr>
        <p:sp>
          <p:nvSpPr>
            <p:cNvPr id="26" name="Rectangle 25">
              <a:extLst>
                <a:ext uri="{FF2B5EF4-FFF2-40B4-BE49-F238E27FC236}">
                  <a16:creationId xmlns:a16="http://schemas.microsoft.com/office/drawing/2014/main" id="{2A0FFD66-EC21-4948-8DDF-5F7F2644281E}"/>
                </a:ext>
              </a:extLst>
            </p:cNvPr>
            <p:cNvSpPr/>
            <p:nvPr/>
          </p:nvSpPr>
          <p:spPr>
            <a:xfrm>
              <a:off x="7073665" y="3075475"/>
              <a:ext cx="4689269" cy="1255728"/>
            </a:xfrm>
            <a:prstGeom prst="rect">
              <a:avLst/>
            </a:prstGeom>
          </p:spPr>
          <p:txBody>
            <a:bodyPr wrap="square">
              <a:spAutoFit/>
            </a:bodyPr>
            <a:lstStyle/>
            <a:p>
              <a:pPr marL="114300">
                <a:lnSpc>
                  <a:spcPct val="90000"/>
                </a:lnSpc>
              </a:pPr>
              <a:r>
                <a:rPr lang="en-US" sz="2800" dirty="0">
                  <a:solidFill>
                    <a:srgbClr val="000000"/>
                  </a:solidFill>
                  <a:latin typeface="+mj-lt"/>
                </a:rPr>
                <a:t>Illustrates the relationship of activities with each other and to the whole project </a:t>
              </a:r>
            </a:p>
          </p:txBody>
        </p:sp>
        <p:pic>
          <p:nvPicPr>
            <p:cNvPr id="9" name="Graphic 8" descr="Handshake outline">
              <a:extLst>
                <a:ext uri="{FF2B5EF4-FFF2-40B4-BE49-F238E27FC236}">
                  <a16:creationId xmlns:a16="http://schemas.microsoft.com/office/drawing/2014/main" id="{E5AE3867-26DE-5D7C-38F6-9A99ED10FA37}"/>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5578116" y="2941433"/>
              <a:ext cx="1363157" cy="1363157"/>
            </a:xfrm>
            <a:prstGeom prst="rect">
              <a:avLst/>
            </a:prstGeom>
          </p:spPr>
        </p:pic>
      </p:grpSp>
      <p:pic>
        <p:nvPicPr>
          <p:cNvPr id="11" name="Graphic 10" descr="Stopwatch with solid fill">
            <a:extLst>
              <a:ext uri="{FF2B5EF4-FFF2-40B4-BE49-F238E27FC236}">
                <a16:creationId xmlns:a16="http://schemas.microsoft.com/office/drawing/2014/main" id="{DDF9E957-0FF4-3544-46BB-00DA977F6C98}"/>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578116" y="4894933"/>
            <a:ext cx="1337107" cy="1337107"/>
          </a:xfrm>
          <a:prstGeom prst="rect">
            <a:avLst/>
          </a:prstGeom>
        </p:spPr>
      </p:pic>
    </p:spTree>
    <p:extLst>
      <p:ext uri="{BB962C8B-B14F-4D97-AF65-F5344CB8AC3E}">
        <p14:creationId xmlns:p14="http://schemas.microsoft.com/office/powerpoint/2010/main" val="16253569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23920-414B-44B7-949F-02027D51D64F}"/>
              </a:ext>
            </a:extLst>
          </p:cNvPr>
          <p:cNvSpPr>
            <a:spLocks noGrp="1"/>
          </p:cNvSpPr>
          <p:nvPr>
            <p:ph type="title"/>
          </p:nvPr>
        </p:nvSpPr>
        <p:spPr>
          <a:xfrm>
            <a:off x="5611193" y="296603"/>
            <a:ext cx="5006336" cy="1325563"/>
          </a:xfrm>
        </p:spPr>
        <p:txBody>
          <a:bodyPr vert="horz" lIns="91440" tIns="45720" rIns="91440" bIns="45720" rtlCol="0" anchor="ctr">
            <a:normAutofit/>
          </a:bodyPr>
          <a:lstStyle/>
          <a:p>
            <a:pPr>
              <a:lnSpc>
                <a:spcPct val="90000"/>
              </a:lnSpc>
            </a:pPr>
            <a:r>
              <a:rPr lang="en-US" sz="3600" b="1" kern="1200" dirty="0">
                <a:solidFill>
                  <a:schemeClr val="tx1"/>
                </a:solidFill>
                <a:latin typeface="+mj-lt"/>
                <a:ea typeface="+mj-ea"/>
                <a:cs typeface="+mj-cs"/>
              </a:rPr>
              <a:t>Schedule Benefits</a:t>
            </a:r>
          </a:p>
        </p:txBody>
      </p:sp>
      <p:pic>
        <p:nvPicPr>
          <p:cNvPr id="8" name="Graphic 7" descr="Schedule Event Action">
            <a:extLst>
              <a:ext uri="{FF2B5EF4-FFF2-40B4-BE49-F238E27FC236}">
                <a16:creationId xmlns:a16="http://schemas.microsoft.com/office/drawing/2014/main" id="{302A5A64-6C25-4C13-8132-1F7C58F633E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09329" y="1975602"/>
            <a:ext cx="3511809" cy="3511809"/>
          </a:xfrm>
          <a:prstGeom prst="rect">
            <a:avLst/>
          </a:prstGeom>
        </p:spPr>
      </p:pic>
      <p:sp>
        <p:nvSpPr>
          <p:cNvPr id="3" name="Content Placeholder 2">
            <a:extLst>
              <a:ext uri="{FF2B5EF4-FFF2-40B4-BE49-F238E27FC236}">
                <a16:creationId xmlns:a16="http://schemas.microsoft.com/office/drawing/2014/main" id="{6C9DBCCA-38E4-47FF-8F0D-34BF3BDC6BFA}"/>
              </a:ext>
            </a:extLst>
          </p:cNvPr>
          <p:cNvSpPr>
            <a:spLocks noGrp="1"/>
          </p:cNvSpPr>
          <p:nvPr>
            <p:ph idx="1"/>
          </p:nvPr>
        </p:nvSpPr>
        <p:spPr>
          <a:xfrm>
            <a:off x="5828363" y="2455662"/>
            <a:ext cx="5006336" cy="5098674"/>
          </a:xfrm>
        </p:spPr>
        <p:txBody>
          <a:bodyPr vert="horz" lIns="91440" tIns="45720" rIns="91440" bIns="45720" rtlCol="0" anchor="t">
            <a:noAutofit/>
          </a:bodyPr>
          <a:lstStyle/>
          <a:p>
            <a:pPr marL="342900" indent="-228600" algn="l">
              <a:lnSpc>
                <a:spcPct val="90000"/>
              </a:lnSpc>
              <a:spcAft>
                <a:spcPts val="1200"/>
              </a:spcAft>
              <a:buFont typeface="Arial" panose="020B0604020202020204" pitchFamily="34" charset="0"/>
              <a:buChar char="•"/>
            </a:pPr>
            <a:r>
              <a:rPr lang="en-US" sz="2800" b="0" dirty="0">
                <a:solidFill>
                  <a:srgbClr val="000000"/>
                </a:solidFill>
                <a:latin typeface="+mj-lt"/>
              </a:rPr>
              <a:t>Reduce risk of delay </a:t>
            </a:r>
          </a:p>
          <a:p>
            <a:pPr marL="342900" indent="-228600" algn="l">
              <a:lnSpc>
                <a:spcPct val="90000"/>
              </a:lnSpc>
              <a:spcAft>
                <a:spcPts val="1200"/>
              </a:spcAft>
              <a:buFont typeface="Arial" panose="020B0604020202020204" pitchFamily="34" charset="0"/>
              <a:buChar char="•"/>
            </a:pPr>
            <a:r>
              <a:rPr lang="en-US" sz="2800" b="0" dirty="0">
                <a:solidFill>
                  <a:srgbClr val="000000"/>
                </a:solidFill>
                <a:latin typeface="+mj-lt"/>
              </a:rPr>
              <a:t>Assists in understanding numerous project details </a:t>
            </a:r>
          </a:p>
          <a:p>
            <a:pPr marL="342900" indent="-228600" algn="l">
              <a:lnSpc>
                <a:spcPct val="90000"/>
              </a:lnSpc>
              <a:buFont typeface="Arial" panose="020B0604020202020204" pitchFamily="34" charset="0"/>
              <a:buChar char="•"/>
            </a:pPr>
            <a:r>
              <a:rPr lang="en-US" sz="2800" b="0" dirty="0">
                <a:solidFill>
                  <a:srgbClr val="000000"/>
                </a:solidFill>
                <a:latin typeface="+mj-lt"/>
              </a:rPr>
              <a:t>Understanding of  the project current status</a:t>
            </a:r>
          </a:p>
        </p:txBody>
      </p:sp>
      <p:grpSp>
        <p:nvGrpSpPr>
          <p:cNvPr id="7" name="Group 6">
            <a:extLst>
              <a:ext uri="{FF2B5EF4-FFF2-40B4-BE49-F238E27FC236}">
                <a16:creationId xmlns:a16="http://schemas.microsoft.com/office/drawing/2014/main" id="{BDE21CCE-CFB3-AF5B-CFCB-D863F8CA23BD}"/>
              </a:ext>
            </a:extLst>
          </p:cNvPr>
          <p:cNvGrpSpPr/>
          <p:nvPr/>
        </p:nvGrpSpPr>
        <p:grpSpPr>
          <a:xfrm>
            <a:off x="339312" y="6304751"/>
            <a:ext cx="309329" cy="324892"/>
            <a:chOff x="0" y="0"/>
            <a:chExt cx="450700" cy="455033"/>
          </a:xfrm>
          <a:solidFill>
            <a:schemeClr val="bg1"/>
          </a:solidFill>
        </p:grpSpPr>
        <p:sp>
          <p:nvSpPr>
            <p:cNvPr id="9" name="Partial Circle 8">
              <a:extLst>
                <a:ext uri="{FF2B5EF4-FFF2-40B4-BE49-F238E27FC236}">
                  <a16:creationId xmlns:a16="http://schemas.microsoft.com/office/drawing/2014/main" id="{ECA8DD99-E011-AE29-E2F9-39D2A2E71767}"/>
                </a:ext>
              </a:extLst>
            </p:cNvPr>
            <p:cNvSpPr/>
            <p:nvPr/>
          </p:nvSpPr>
          <p:spPr>
            <a:xfrm>
              <a:off x="0" y="0"/>
              <a:ext cx="450700" cy="455033"/>
            </a:xfrm>
            <a:prstGeom prst="pie">
              <a:avLst>
                <a:gd name="adj1" fmla="val 5385904"/>
                <a:gd name="adj2" fmla="val 16200000"/>
              </a:avLst>
            </a:prstGeom>
            <a:grp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0" name="Isosceles Triangle 9">
              <a:extLst>
                <a:ext uri="{FF2B5EF4-FFF2-40B4-BE49-F238E27FC236}">
                  <a16:creationId xmlns:a16="http://schemas.microsoft.com/office/drawing/2014/main" id="{5CB3EBF0-012A-8761-399D-2C57F3E14FF3}"/>
                </a:ext>
              </a:extLst>
            </p:cNvPr>
            <p:cNvSpPr/>
            <p:nvPr/>
          </p:nvSpPr>
          <p:spPr>
            <a:xfrm rot="2741315">
              <a:off x="311360" y="203920"/>
              <a:ext cx="173377" cy="86070"/>
            </a:xfrm>
            <a:prstGeom prst="triangle">
              <a:avLst/>
            </a:prstGeom>
            <a:grp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Tree>
    <p:extLst>
      <p:ext uri="{BB962C8B-B14F-4D97-AF65-F5344CB8AC3E}">
        <p14:creationId xmlns:p14="http://schemas.microsoft.com/office/powerpoint/2010/main" val="1049239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2E18924C-9FD5-B0C2-F69E-EABCBF7F0A3D}"/>
              </a:ext>
            </a:extLst>
          </p:cNvPr>
          <p:cNvSpPr txBox="1"/>
          <p:nvPr/>
        </p:nvSpPr>
        <p:spPr>
          <a:xfrm>
            <a:off x="963930" y="3013501"/>
            <a:ext cx="10264140" cy="923330"/>
          </a:xfrm>
          <a:prstGeom prst="rect">
            <a:avLst/>
          </a:prstGeom>
          <a:noFill/>
        </p:spPr>
        <p:txBody>
          <a:bodyPr wrap="square" rtlCol="0">
            <a:spAutoFit/>
          </a:bodyPr>
          <a:lstStyle/>
          <a:p>
            <a:r>
              <a:rPr lang="en-US" sz="5400" b="1" dirty="0">
                <a:solidFill>
                  <a:srgbClr val="045594"/>
                </a:solidFill>
                <a:latin typeface="+mj-lt"/>
              </a:rPr>
              <a:t>Practicum Activity: P6 Schedule</a:t>
            </a:r>
          </a:p>
        </p:txBody>
      </p:sp>
    </p:spTree>
    <p:extLst>
      <p:ext uri="{BB962C8B-B14F-4D97-AF65-F5344CB8AC3E}">
        <p14:creationId xmlns:p14="http://schemas.microsoft.com/office/powerpoint/2010/main" val="338653211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903CABB8-AAAB-DA1D-9B4B-81EFE507707C}"/>
              </a:ext>
            </a:extLst>
          </p:cNvPr>
          <p:cNvGrpSpPr/>
          <p:nvPr/>
        </p:nvGrpSpPr>
        <p:grpSpPr>
          <a:xfrm>
            <a:off x="445771" y="593557"/>
            <a:ext cx="11201400" cy="982178"/>
            <a:chOff x="445771" y="593557"/>
            <a:chExt cx="11201400" cy="982178"/>
          </a:xfrm>
        </p:grpSpPr>
        <p:sp>
          <p:nvSpPr>
            <p:cNvPr id="8" name="Rectangle 7">
              <a:extLst>
                <a:ext uri="{FF2B5EF4-FFF2-40B4-BE49-F238E27FC236}">
                  <a16:creationId xmlns:a16="http://schemas.microsoft.com/office/drawing/2014/main" id="{1E27CEC9-3126-BB43-F0B6-B5F6A0B32B28}"/>
                </a:ext>
              </a:extLst>
            </p:cNvPr>
            <p:cNvSpPr/>
            <p:nvPr/>
          </p:nvSpPr>
          <p:spPr>
            <a:xfrm>
              <a:off x="445771" y="593557"/>
              <a:ext cx="11201400" cy="982177"/>
            </a:xfrm>
            <a:prstGeom prst="rect">
              <a:avLst/>
            </a:prstGeom>
            <a:solidFill>
              <a:srgbClr val="D9B24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dirty="0">
                  <a:solidFill>
                    <a:srgbClr val="000000"/>
                  </a:solidFill>
                  <a:latin typeface="+mj-lt"/>
                </a:rPr>
                <a:t>Learning Objective</a:t>
              </a:r>
            </a:p>
          </p:txBody>
        </p:sp>
        <p:pic>
          <p:nvPicPr>
            <p:cNvPr id="9" name="Graphic 8" descr="Classroom with solid fill">
              <a:extLst>
                <a:ext uri="{FF2B5EF4-FFF2-40B4-BE49-F238E27FC236}">
                  <a16:creationId xmlns:a16="http://schemas.microsoft.com/office/drawing/2014/main" id="{9C4374ED-3ADE-858B-F057-5F75070E0CB8}"/>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58529" y="593558"/>
              <a:ext cx="1288418" cy="982177"/>
            </a:xfrm>
            <a:prstGeom prst="rect">
              <a:avLst/>
            </a:prstGeom>
          </p:spPr>
        </p:pic>
      </p:grpSp>
      <p:sp>
        <p:nvSpPr>
          <p:cNvPr id="11" name="TextBox 10">
            <a:extLst>
              <a:ext uri="{FF2B5EF4-FFF2-40B4-BE49-F238E27FC236}">
                <a16:creationId xmlns:a16="http://schemas.microsoft.com/office/drawing/2014/main" id="{26424A9A-3D36-CEE8-7C72-26D820D661C4}"/>
              </a:ext>
            </a:extLst>
          </p:cNvPr>
          <p:cNvSpPr txBox="1"/>
          <p:nvPr/>
        </p:nvSpPr>
        <p:spPr>
          <a:xfrm>
            <a:off x="445771" y="1957137"/>
            <a:ext cx="10491537" cy="4093428"/>
          </a:xfrm>
          <a:prstGeom prst="rect">
            <a:avLst/>
          </a:prstGeom>
          <a:noFill/>
        </p:spPr>
        <p:txBody>
          <a:bodyPr wrap="square" rtlCol="0">
            <a:spAutoFit/>
          </a:bodyPr>
          <a:lstStyle/>
          <a:p>
            <a:r>
              <a:rPr lang="en-US" sz="3200" b="1" dirty="0">
                <a:solidFill>
                  <a:srgbClr val="000000"/>
                </a:solidFill>
                <a:latin typeface="+mj-lt"/>
              </a:rPr>
              <a:t>What P6 Activity number is </a:t>
            </a:r>
          </a:p>
          <a:p>
            <a:r>
              <a:rPr lang="en-US" sz="3200" b="1" dirty="0">
                <a:solidFill>
                  <a:srgbClr val="000000"/>
                </a:solidFill>
                <a:latin typeface="+mj-lt"/>
              </a:rPr>
              <a:t>“Request/Receive Utilities First Submission”?</a:t>
            </a:r>
          </a:p>
          <a:p>
            <a:endParaRPr lang="en-US" sz="3200" dirty="0">
              <a:solidFill>
                <a:srgbClr val="000000"/>
              </a:solidFill>
              <a:latin typeface="+mj-lt"/>
            </a:endParaRPr>
          </a:p>
          <a:p>
            <a:pPr marL="514350" indent="-514350">
              <a:buAutoNum type="alphaUcPeriod"/>
            </a:pPr>
            <a:r>
              <a:rPr lang="en-US" sz="3200" dirty="0">
                <a:solidFill>
                  <a:srgbClr val="000000"/>
                </a:solidFill>
                <a:latin typeface="+mj-lt"/>
              </a:rPr>
              <a:t>20927</a:t>
            </a:r>
          </a:p>
          <a:p>
            <a:endParaRPr lang="en-US" sz="1200" dirty="0">
              <a:solidFill>
                <a:srgbClr val="000000"/>
              </a:solidFill>
              <a:latin typeface="+mj-lt"/>
            </a:endParaRPr>
          </a:p>
          <a:p>
            <a:r>
              <a:rPr lang="en-US" sz="3200" dirty="0">
                <a:solidFill>
                  <a:srgbClr val="000000"/>
                </a:solidFill>
                <a:latin typeface="+mj-lt"/>
              </a:rPr>
              <a:t>B.  89500</a:t>
            </a:r>
          </a:p>
          <a:p>
            <a:endParaRPr lang="en-US" sz="1200" dirty="0">
              <a:solidFill>
                <a:srgbClr val="000000"/>
              </a:solidFill>
              <a:latin typeface="+mj-lt"/>
            </a:endParaRPr>
          </a:p>
          <a:p>
            <a:r>
              <a:rPr lang="en-US" sz="3200" dirty="0">
                <a:solidFill>
                  <a:srgbClr val="000000"/>
                </a:solidFill>
                <a:latin typeface="+mj-lt"/>
              </a:rPr>
              <a:t>C.  20900</a:t>
            </a:r>
          </a:p>
          <a:p>
            <a:endParaRPr lang="en-US" sz="1200" dirty="0">
              <a:solidFill>
                <a:srgbClr val="000000"/>
              </a:solidFill>
              <a:latin typeface="+mj-lt"/>
            </a:endParaRPr>
          </a:p>
          <a:p>
            <a:r>
              <a:rPr lang="en-US" sz="3200" dirty="0">
                <a:solidFill>
                  <a:srgbClr val="000000"/>
                </a:solidFill>
                <a:latin typeface="+mj-lt"/>
              </a:rPr>
              <a:t>D.  95300</a:t>
            </a:r>
          </a:p>
        </p:txBody>
      </p:sp>
    </p:spTree>
    <p:extLst>
      <p:ext uri="{BB962C8B-B14F-4D97-AF65-F5344CB8AC3E}">
        <p14:creationId xmlns:p14="http://schemas.microsoft.com/office/powerpoint/2010/main" val="51011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1">
                                            <p:txEl>
                                              <p:pRg st="3" end="3"/>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1">
                                            <p:txEl>
                                              <p:pRg st="5" end="5"/>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1">
                                            <p:txEl>
                                              <p:pRg st="9" end="9"/>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24B1191-56D0-4D21-975B-3E18F6AFCB4C}"/>
              </a:ext>
            </a:extLst>
          </p:cNvPr>
          <p:cNvSpPr>
            <a:spLocks noGrp="1"/>
          </p:cNvSpPr>
          <p:nvPr>
            <p:ph type="title"/>
          </p:nvPr>
        </p:nvSpPr>
        <p:spPr>
          <a:xfrm>
            <a:off x="-2609850" y="328041"/>
            <a:ext cx="10515600" cy="1325563"/>
          </a:xfrm>
        </p:spPr>
        <p:txBody>
          <a:bodyPr vert="horz" lIns="91440" tIns="45720" rIns="91440" bIns="45720" rtlCol="0" anchor="ctr">
            <a:normAutofit/>
          </a:bodyPr>
          <a:lstStyle/>
          <a:p>
            <a:pPr>
              <a:lnSpc>
                <a:spcPct val="90000"/>
              </a:lnSpc>
            </a:pPr>
            <a:r>
              <a:rPr lang="en-US" sz="4400" dirty="0">
                <a:solidFill>
                  <a:srgbClr val="000000"/>
                </a:solidFill>
              </a:rPr>
              <a:t>Learning Objectives</a:t>
            </a:r>
          </a:p>
        </p:txBody>
      </p:sp>
      <p:pic>
        <p:nvPicPr>
          <p:cNvPr id="5" name="Picture Placeholder 4">
            <a:extLst>
              <a:ext uri="{FF2B5EF4-FFF2-40B4-BE49-F238E27FC236}">
                <a16:creationId xmlns:a16="http://schemas.microsoft.com/office/drawing/2014/main" id="{F395983D-AA17-4D7D-A655-57D0DAB77E4D}"/>
              </a:ext>
            </a:extLst>
          </p:cNvPr>
          <p:cNvPicPr>
            <a:picLocks noGrp="1" noChangeAspect="1"/>
          </p:cNvPicPr>
          <p:nvPr>
            <p:ph type="pic" sz="quarter" idx="13"/>
          </p:nvPr>
        </p:nvPicPr>
        <p:blipFill rotWithShape="1">
          <a:blip r:embed="rId3">
            <a:extLst>
              <a:ext uri="{28A0092B-C50C-407E-A947-70E740481C1C}">
                <a14:useLocalDpi xmlns:a14="http://schemas.microsoft.com/office/drawing/2010/main" val="0"/>
              </a:ext>
              <a:ext uri="{837473B0-CC2E-450A-ABE3-18F120FF3D39}">
                <a1611:picAttrSrcUrl xmlns:a1611="http://schemas.microsoft.com/office/drawing/2016/11/main" r:id="rId4"/>
              </a:ext>
            </a:extLst>
          </a:blip>
          <a:srcRect l="2933" r="2933"/>
          <a:stretch/>
        </p:blipFill>
        <p:spPr>
          <a:xfrm>
            <a:off x="307848" y="1912999"/>
            <a:ext cx="6236208" cy="3660185"/>
          </a:xfrm>
          <a:prstGeom prst="rect">
            <a:avLst/>
          </a:prstGeom>
        </p:spPr>
      </p:pic>
      <p:sp>
        <p:nvSpPr>
          <p:cNvPr id="4" name="Content Placeholder 3">
            <a:extLst>
              <a:ext uri="{FF2B5EF4-FFF2-40B4-BE49-F238E27FC236}">
                <a16:creationId xmlns:a16="http://schemas.microsoft.com/office/drawing/2014/main" id="{2CFCA757-B3F7-4304-AB4B-E04BAA4AD759}"/>
              </a:ext>
            </a:extLst>
          </p:cNvPr>
          <p:cNvSpPr>
            <a:spLocks noGrp="1"/>
          </p:cNvSpPr>
          <p:nvPr>
            <p:ph idx="1"/>
          </p:nvPr>
        </p:nvSpPr>
        <p:spPr>
          <a:xfrm>
            <a:off x="7421880" y="1088060"/>
            <a:ext cx="4462272" cy="5522496"/>
          </a:xfrm>
        </p:spPr>
        <p:txBody>
          <a:bodyPr vert="horz" lIns="91440" tIns="45720" rIns="91440" bIns="45720" rtlCol="0" anchor="ctr">
            <a:normAutofit/>
          </a:bodyPr>
          <a:lstStyle/>
          <a:p>
            <a:pPr marL="457200" indent="-457200" algn="l">
              <a:lnSpc>
                <a:spcPct val="90000"/>
              </a:lnSpc>
              <a:buFont typeface="Arial" panose="020B0604020202020204" pitchFamily="34" charset="0"/>
              <a:buChar char="•"/>
            </a:pPr>
            <a:endParaRPr lang="en-US" sz="2800" b="0" dirty="0">
              <a:solidFill>
                <a:srgbClr val="000000"/>
              </a:solidFill>
              <a:latin typeface="+mj-lt"/>
            </a:endParaRPr>
          </a:p>
          <a:p>
            <a:pPr marL="457200" indent="-457200" algn="l">
              <a:lnSpc>
                <a:spcPct val="90000"/>
              </a:lnSpc>
              <a:buFont typeface="Arial" panose="020B0604020202020204" pitchFamily="34" charset="0"/>
              <a:buChar char="•"/>
            </a:pPr>
            <a:r>
              <a:rPr lang="en-US" sz="2800" b="0" dirty="0">
                <a:solidFill>
                  <a:srgbClr val="000000"/>
                </a:solidFill>
                <a:latin typeface="+mj-lt"/>
              </a:rPr>
              <a:t>Schedule Terminology</a:t>
            </a:r>
          </a:p>
          <a:p>
            <a:pPr marL="457200" indent="-457200" algn="l">
              <a:lnSpc>
                <a:spcPct val="90000"/>
              </a:lnSpc>
              <a:buFont typeface="Arial" panose="020B0604020202020204" pitchFamily="34" charset="0"/>
              <a:buChar char="•"/>
            </a:pPr>
            <a:r>
              <a:rPr lang="en-US" sz="2800" b="0" dirty="0">
                <a:solidFill>
                  <a:srgbClr val="000000"/>
                </a:solidFill>
                <a:latin typeface="+mj-lt"/>
              </a:rPr>
              <a:t>What is Project Scheduling?</a:t>
            </a:r>
          </a:p>
          <a:p>
            <a:pPr marL="457200" indent="-457200" algn="l">
              <a:lnSpc>
                <a:spcPct val="90000"/>
              </a:lnSpc>
              <a:buFont typeface="Arial" panose="020B0604020202020204" pitchFamily="34" charset="0"/>
              <a:buChar char="•"/>
            </a:pPr>
            <a:r>
              <a:rPr lang="en-US" sz="2800" b="0" dirty="0">
                <a:solidFill>
                  <a:srgbClr val="000000"/>
                </a:solidFill>
                <a:latin typeface="+mj-lt"/>
              </a:rPr>
              <a:t>Purpose of Project Scheduling</a:t>
            </a:r>
          </a:p>
          <a:p>
            <a:pPr marL="457200" indent="-457200" algn="l">
              <a:lnSpc>
                <a:spcPct val="90000"/>
              </a:lnSpc>
              <a:buFont typeface="Arial" panose="020B0604020202020204" pitchFamily="34" charset="0"/>
              <a:buChar char="•"/>
            </a:pPr>
            <a:r>
              <a:rPr lang="en-US" sz="2800" b="0" dirty="0">
                <a:solidFill>
                  <a:srgbClr val="000000"/>
                </a:solidFill>
                <a:latin typeface="+mj-lt"/>
              </a:rPr>
              <a:t>Benefits of a Schedule</a:t>
            </a:r>
          </a:p>
          <a:p>
            <a:pPr marL="457200" indent="-457200" algn="l">
              <a:lnSpc>
                <a:spcPct val="90000"/>
              </a:lnSpc>
              <a:buFont typeface="Arial" panose="020B0604020202020204" pitchFamily="34" charset="0"/>
              <a:buChar char="•"/>
            </a:pPr>
            <a:r>
              <a:rPr lang="en-US" sz="2800" b="0" dirty="0">
                <a:solidFill>
                  <a:srgbClr val="000000"/>
                </a:solidFill>
                <a:latin typeface="+mj-lt"/>
              </a:rPr>
              <a:t>Importance of Accurate P6 Information</a:t>
            </a:r>
          </a:p>
        </p:txBody>
      </p:sp>
      <p:sp>
        <p:nvSpPr>
          <p:cNvPr id="2" name="TextBox 1">
            <a:extLst>
              <a:ext uri="{FF2B5EF4-FFF2-40B4-BE49-F238E27FC236}">
                <a16:creationId xmlns:a16="http://schemas.microsoft.com/office/drawing/2014/main" id="{488B3AA5-24CB-BD36-1A39-83F449DD59A0}"/>
              </a:ext>
            </a:extLst>
          </p:cNvPr>
          <p:cNvSpPr txBox="1"/>
          <p:nvPr/>
        </p:nvSpPr>
        <p:spPr>
          <a:xfrm>
            <a:off x="0" y="6657945"/>
            <a:ext cx="2419351" cy="200055"/>
          </a:xfrm>
          <a:prstGeom prst="rect">
            <a:avLst/>
          </a:prstGeom>
          <a:solidFill>
            <a:srgbClr val="000000"/>
          </a:solidFill>
        </p:spPr>
        <p:txBody>
          <a:bodyPr wrap="square" rtlCol="0">
            <a:spAutoFit/>
          </a:bodyPr>
          <a:lstStyle/>
          <a:p>
            <a:pPr algn="r">
              <a:spcAft>
                <a:spcPts val="600"/>
              </a:spcAft>
            </a:pPr>
            <a:r>
              <a:rPr lang="en-US" sz="700" dirty="0">
                <a:solidFill>
                  <a:srgbClr val="FFFFFF"/>
                </a:solidFill>
                <a:hlinkClick r:id="rId4" tooltip="https://researchleap.com/a-scenario-based-stochastic-time-cost-quality-trade-off-model-for-project-scheduling-problem/">
                  <a:extLst>
                    <a:ext uri="{A12FA001-AC4F-418D-AE19-62706E023703}">
                      <ahyp:hlinkClr xmlns:ahyp="http://schemas.microsoft.com/office/drawing/2018/hyperlinkcolor" val="tx"/>
                    </a:ext>
                  </a:extLst>
                </a:hlinkClick>
              </a:rPr>
              <a:t>This Photo</a:t>
            </a:r>
            <a:r>
              <a:rPr lang="en-US" sz="700" dirty="0">
                <a:solidFill>
                  <a:srgbClr val="FFFFFF"/>
                </a:solidFill>
              </a:rPr>
              <a:t> by Unknown Author is licensed under </a:t>
            </a:r>
            <a:r>
              <a:rPr lang="en-US" sz="700" dirty="0">
                <a:solidFill>
                  <a:srgbClr val="FFFFFF"/>
                </a:solidFill>
                <a:hlinkClick r:id="rId5" tooltip="https://creativecommons.org/licenses/by/3.0/">
                  <a:extLst>
                    <a:ext uri="{A12FA001-AC4F-418D-AE19-62706E023703}">
                      <ahyp:hlinkClr xmlns:ahyp="http://schemas.microsoft.com/office/drawing/2018/hyperlinkcolor" val="tx"/>
                    </a:ext>
                  </a:extLst>
                </a:hlinkClick>
              </a:rPr>
              <a:t>CC BY</a:t>
            </a:r>
            <a:endParaRPr lang="en-US" sz="700" dirty="0">
              <a:solidFill>
                <a:srgbClr val="FFFFFF"/>
              </a:solidFill>
            </a:endParaRPr>
          </a:p>
        </p:txBody>
      </p:sp>
    </p:spTree>
    <p:extLst>
      <p:ext uri="{BB962C8B-B14F-4D97-AF65-F5344CB8AC3E}">
        <p14:creationId xmlns:p14="http://schemas.microsoft.com/office/powerpoint/2010/main" val="2790774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1" end="1"/>
                                            </p:txEl>
                                          </p:spTgt>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1000"/>
                                  </p:stCondLst>
                                  <p:childTnLst>
                                    <p:set>
                                      <p:cBhvr>
                                        <p:cTn id="9" dur="1" fill="hold">
                                          <p:stCondLst>
                                            <p:cond delay="0"/>
                                          </p:stCondLst>
                                        </p:cTn>
                                        <p:tgtEl>
                                          <p:spTgt spid="4">
                                            <p:txEl>
                                              <p:pRg st="2" end="2"/>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999"/>
                                          </p:stCondLst>
                                        </p:cTn>
                                        <p:tgtEl>
                                          <p:spTgt spid="4">
                                            <p:txEl>
                                              <p:pRg st="3" end="3"/>
                                            </p:txEl>
                                          </p:spTgt>
                                        </p:tgtEl>
                                        <p:attrNameLst>
                                          <p:attrName>style.visibility</p:attrName>
                                        </p:attrNameLst>
                                      </p:cBhvr>
                                      <p:to>
                                        <p:strVal val="visible"/>
                                      </p:to>
                                    </p:set>
                                  </p:childTnLst>
                                </p:cTn>
                              </p:par>
                            </p:childTnLst>
                          </p:cTn>
                        </p:par>
                        <p:par>
                          <p:cTn id="13" fill="hold">
                            <p:stCondLst>
                              <p:cond delay="2000"/>
                            </p:stCondLst>
                            <p:childTnLst>
                              <p:par>
                                <p:cTn id="14" presetID="1" presetClass="entr" presetSubtype="0" fill="hold" nodeType="afterEffect">
                                  <p:stCondLst>
                                    <p:cond delay="1000"/>
                                  </p:stCondLst>
                                  <p:childTnLst>
                                    <p:set>
                                      <p:cBhvr>
                                        <p:cTn id="15" dur="1" fill="hold">
                                          <p:stCondLst>
                                            <p:cond delay="0"/>
                                          </p:stCondLst>
                                        </p:cTn>
                                        <p:tgtEl>
                                          <p:spTgt spid="4">
                                            <p:txEl>
                                              <p:pRg st="4" end="4"/>
                                            </p:txEl>
                                          </p:spTgt>
                                        </p:tgtEl>
                                        <p:attrNameLst>
                                          <p:attrName>style.visibility</p:attrName>
                                        </p:attrNameLst>
                                      </p:cBhvr>
                                      <p:to>
                                        <p:strVal val="visible"/>
                                      </p:to>
                                    </p:set>
                                  </p:childTnLst>
                                </p:cTn>
                              </p:par>
                            </p:childTnLst>
                          </p:cTn>
                        </p:par>
                        <p:par>
                          <p:cTn id="16" fill="hold">
                            <p:stCondLst>
                              <p:cond delay="3000"/>
                            </p:stCondLst>
                            <p:childTnLst>
                              <p:par>
                                <p:cTn id="17" presetID="1" presetClass="entr" presetSubtype="0" fill="hold" nodeType="afterEffect">
                                  <p:stCondLst>
                                    <p:cond delay="100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26424A9A-3D36-CEE8-7C72-26D820D661C4}"/>
              </a:ext>
            </a:extLst>
          </p:cNvPr>
          <p:cNvSpPr txBox="1"/>
          <p:nvPr/>
        </p:nvSpPr>
        <p:spPr>
          <a:xfrm>
            <a:off x="445771" y="2119075"/>
            <a:ext cx="11552173" cy="4093428"/>
          </a:xfrm>
          <a:prstGeom prst="rect">
            <a:avLst/>
          </a:prstGeom>
          <a:noFill/>
        </p:spPr>
        <p:txBody>
          <a:bodyPr wrap="square" rtlCol="0">
            <a:spAutoFit/>
          </a:bodyPr>
          <a:lstStyle/>
          <a:p>
            <a:r>
              <a:rPr lang="en-US" sz="3200" b="1" dirty="0">
                <a:solidFill>
                  <a:srgbClr val="000000"/>
                </a:solidFill>
                <a:latin typeface="+mj-lt"/>
              </a:rPr>
              <a:t>What is the Baseline Finish date for activity #13411 “Technical Studies Summary”?</a:t>
            </a:r>
          </a:p>
          <a:p>
            <a:endParaRPr lang="en-US" sz="3200" b="1" dirty="0">
              <a:solidFill>
                <a:srgbClr val="000000"/>
              </a:solidFill>
              <a:latin typeface="+mj-lt"/>
            </a:endParaRPr>
          </a:p>
          <a:p>
            <a:pPr marL="514350" indent="-514350">
              <a:buAutoNum type="alphaUcPeriod"/>
            </a:pPr>
            <a:r>
              <a:rPr lang="en-US" sz="3200" dirty="0">
                <a:solidFill>
                  <a:srgbClr val="000000"/>
                </a:solidFill>
                <a:latin typeface="+mj-lt"/>
              </a:rPr>
              <a:t>5/17/24</a:t>
            </a:r>
          </a:p>
          <a:p>
            <a:endParaRPr lang="en-US" sz="1200" dirty="0">
              <a:solidFill>
                <a:srgbClr val="000000"/>
              </a:solidFill>
              <a:latin typeface="+mj-lt"/>
            </a:endParaRPr>
          </a:p>
          <a:p>
            <a:r>
              <a:rPr lang="en-US" sz="3200" dirty="0">
                <a:solidFill>
                  <a:srgbClr val="000000"/>
                </a:solidFill>
                <a:latin typeface="+mj-lt"/>
              </a:rPr>
              <a:t>B.  10/31/24</a:t>
            </a:r>
          </a:p>
          <a:p>
            <a:endParaRPr lang="en-US" sz="1200" dirty="0">
              <a:solidFill>
                <a:srgbClr val="000000"/>
              </a:solidFill>
              <a:latin typeface="+mj-lt"/>
            </a:endParaRPr>
          </a:p>
          <a:p>
            <a:r>
              <a:rPr lang="en-US" sz="3200" dirty="0">
                <a:solidFill>
                  <a:srgbClr val="000000"/>
                </a:solidFill>
                <a:latin typeface="+mj-lt"/>
              </a:rPr>
              <a:t>C.  1/31/25</a:t>
            </a:r>
          </a:p>
          <a:p>
            <a:endParaRPr lang="en-US" sz="1200" dirty="0">
              <a:solidFill>
                <a:srgbClr val="000000"/>
              </a:solidFill>
              <a:latin typeface="+mj-lt"/>
            </a:endParaRPr>
          </a:p>
          <a:p>
            <a:r>
              <a:rPr lang="en-US" sz="3200" dirty="0">
                <a:solidFill>
                  <a:srgbClr val="000000"/>
                </a:solidFill>
                <a:latin typeface="+mj-lt"/>
              </a:rPr>
              <a:t>D.  It’s not completed.</a:t>
            </a:r>
          </a:p>
        </p:txBody>
      </p:sp>
      <p:sp>
        <p:nvSpPr>
          <p:cNvPr id="14" name="TextBox 13">
            <a:extLst>
              <a:ext uri="{FF2B5EF4-FFF2-40B4-BE49-F238E27FC236}">
                <a16:creationId xmlns:a16="http://schemas.microsoft.com/office/drawing/2014/main" id="{69DCB1D1-1C1E-41B4-9D82-5C6E9460B50B}"/>
              </a:ext>
            </a:extLst>
          </p:cNvPr>
          <p:cNvSpPr txBox="1"/>
          <p:nvPr/>
        </p:nvSpPr>
        <p:spPr>
          <a:xfrm>
            <a:off x="2646947" y="3625541"/>
            <a:ext cx="4680284" cy="523220"/>
          </a:xfrm>
          <a:prstGeom prst="rect">
            <a:avLst/>
          </a:prstGeom>
          <a:noFill/>
        </p:spPr>
        <p:txBody>
          <a:bodyPr wrap="square" rtlCol="0">
            <a:spAutoFit/>
          </a:bodyPr>
          <a:lstStyle/>
          <a:p>
            <a:pPr marL="457200" indent="-457200">
              <a:buFont typeface="Arial" panose="020B0604020202020204" pitchFamily="34" charset="0"/>
              <a:buChar char="•"/>
            </a:pPr>
            <a:r>
              <a:rPr lang="en-US" sz="2800" dirty="0">
                <a:solidFill>
                  <a:srgbClr val="045594"/>
                </a:solidFill>
                <a:latin typeface="+mj-lt"/>
              </a:rPr>
              <a:t>This is the BL start date. </a:t>
            </a:r>
          </a:p>
        </p:txBody>
      </p:sp>
      <p:sp>
        <p:nvSpPr>
          <p:cNvPr id="15" name="TextBox 14">
            <a:extLst>
              <a:ext uri="{FF2B5EF4-FFF2-40B4-BE49-F238E27FC236}">
                <a16:creationId xmlns:a16="http://schemas.microsoft.com/office/drawing/2014/main" id="{F823C483-4CC3-9AC3-E8F5-300CD4EEDAD3}"/>
              </a:ext>
            </a:extLst>
          </p:cNvPr>
          <p:cNvSpPr txBox="1"/>
          <p:nvPr/>
        </p:nvSpPr>
        <p:spPr>
          <a:xfrm>
            <a:off x="2646947" y="4872213"/>
            <a:ext cx="9099282" cy="954107"/>
          </a:xfrm>
          <a:prstGeom prst="rect">
            <a:avLst/>
          </a:prstGeom>
          <a:noFill/>
        </p:spPr>
        <p:txBody>
          <a:bodyPr wrap="square" rtlCol="0">
            <a:spAutoFit/>
          </a:bodyPr>
          <a:lstStyle/>
          <a:p>
            <a:pPr marL="457200" indent="-457200">
              <a:buFont typeface="Arial" panose="020B0604020202020204" pitchFamily="34" charset="0"/>
              <a:buChar char="•"/>
            </a:pPr>
            <a:r>
              <a:rPr lang="en-US" sz="2800" dirty="0">
                <a:solidFill>
                  <a:srgbClr val="045594"/>
                </a:solidFill>
                <a:latin typeface="+mj-lt"/>
              </a:rPr>
              <a:t>This is the </a:t>
            </a:r>
            <a:r>
              <a:rPr lang="en-US" sz="2800" b="1" dirty="0">
                <a:solidFill>
                  <a:srgbClr val="045594"/>
                </a:solidFill>
                <a:latin typeface="+mj-lt"/>
              </a:rPr>
              <a:t>projected finish date </a:t>
            </a:r>
            <a:r>
              <a:rPr lang="en-US" sz="2800" dirty="0">
                <a:solidFill>
                  <a:srgbClr val="045594"/>
                </a:solidFill>
                <a:latin typeface="+mj-lt"/>
              </a:rPr>
              <a:t>based on information entered into P6.</a:t>
            </a:r>
          </a:p>
        </p:txBody>
      </p:sp>
      <p:grpSp>
        <p:nvGrpSpPr>
          <p:cNvPr id="2" name="Group 1">
            <a:extLst>
              <a:ext uri="{FF2B5EF4-FFF2-40B4-BE49-F238E27FC236}">
                <a16:creationId xmlns:a16="http://schemas.microsoft.com/office/drawing/2014/main" id="{6CDFCC91-CE91-7693-3F14-7DD9EAD069F6}"/>
              </a:ext>
            </a:extLst>
          </p:cNvPr>
          <p:cNvGrpSpPr/>
          <p:nvPr/>
        </p:nvGrpSpPr>
        <p:grpSpPr>
          <a:xfrm>
            <a:off x="445771" y="593557"/>
            <a:ext cx="11201400" cy="982178"/>
            <a:chOff x="445771" y="593557"/>
            <a:chExt cx="11201400" cy="982178"/>
          </a:xfrm>
        </p:grpSpPr>
        <p:sp>
          <p:nvSpPr>
            <p:cNvPr id="3" name="Rectangle 2">
              <a:extLst>
                <a:ext uri="{FF2B5EF4-FFF2-40B4-BE49-F238E27FC236}">
                  <a16:creationId xmlns:a16="http://schemas.microsoft.com/office/drawing/2014/main" id="{45A206D6-28CE-9272-4D75-68BC9A69DBD8}"/>
                </a:ext>
              </a:extLst>
            </p:cNvPr>
            <p:cNvSpPr/>
            <p:nvPr/>
          </p:nvSpPr>
          <p:spPr>
            <a:xfrm>
              <a:off x="445771" y="593557"/>
              <a:ext cx="11201400" cy="982177"/>
            </a:xfrm>
            <a:prstGeom prst="rect">
              <a:avLst/>
            </a:prstGeom>
            <a:solidFill>
              <a:srgbClr val="D9B24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dirty="0">
                  <a:solidFill>
                    <a:srgbClr val="000000"/>
                  </a:solidFill>
                  <a:latin typeface="+mj-lt"/>
                </a:rPr>
                <a:t>Learning Objective</a:t>
              </a:r>
            </a:p>
          </p:txBody>
        </p:sp>
        <p:pic>
          <p:nvPicPr>
            <p:cNvPr id="6" name="Graphic 5" descr="Classroom with solid fill">
              <a:extLst>
                <a:ext uri="{FF2B5EF4-FFF2-40B4-BE49-F238E27FC236}">
                  <a16:creationId xmlns:a16="http://schemas.microsoft.com/office/drawing/2014/main" id="{9FE2814D-649E-D7B3-14CF-D71ED0E1FE16}"/>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58529" y="593558"/>
              <a:ext cx="1288418" cy="982177"/>
            </a:xfrm>
            <a:prstGeom prst="rect">
              <a:avLst/>
            </a:prstGeom>
          </p:spPr>
        </p:pic>
      </p:grpSp>
    </p:spTree>
    <p:extLst>
      <p:ext uri="{BB962C8B-B14F-4D97-AF65-F5344CB8AC3E}">
        <p14:creationId xmlns:p14="http://schemas.microsoft.com/office/powerpoint/2010/main" val="39377152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mph" presetSubtype="0" fill="hold" nodeType="clickEffect">
                                  <p:stCondLst>
                                    <p:cond delay="0"/>
                                  </p:stCondLst>
                                  <p:childTnLst>
                                    <p:animClr clrSpc="rgb" dir="cw">
                                      <p:cBhvr override="childStyle">
                                        <p:cTn id="6" dur="500" fill="hold"/>
                                        <p:tgtEl>
                                          <p:spTgt spid="11">
                                            <p:txEl>
                                              <p:pRg st="4" end="4"/>
                                            </p:txEl>
                                          </p:spTgt>
                                        </p:tgtEl>
                                        <p:attrNameLst>
                                          <p:attrName>style.color</p:attrName>
                                        </p:attrNameLst>
                                      </p:cBhvr>
                                      <p:to>
                                        <a:srgbClr val="FF0000"/>
                                      </p:to>
                                    </p:animClr>
                                    <p:animClr clrSpc="rgb" dir="cw">
                                      <p:cBhvr>
                                        <p:cTn id="7" dur="500" fill="hold"/>
                                        <p:tgtEl>
                                          <p:spTgt spid="11">
                                            <p:txEl>
                                              <p:pRg st="4" end="4"/>
                                            </p:txEl>
                                          </p:spTgt>
                                        </p:tgtEl>
                                        <p:attrNameLst>
                                          <p:attrName>fillcolor</p:attrName>
                                        </p:attrNameLst>
                                      </p:cBhvr>
                                      <p:to>
                                        <a:srgbClr val="FF0000"/>
                                      </p:to>
                                    </p:animClr>
                                    <p:set>
                                      <p:cBhvr>
                                        <p:cTn id="8" dur="500" fill="hold"/>
                                        <p:tgtEl>
                                          <p:spTgt spid="11">
                                            <p:txEl>
                                              <p:pRg st="4" end="4"/>
                                            </p:txEl>
                                          </p:spTgt>
                                        </p:tgtEl>
                                        <p:attrNameLst>
                                          <p:attrName>fill.type</p:attrName>
                                        </p:attrNameLst>
                                      </p:cBhvr>
                                      <p:to>
                                        <p:strVal val="solid"/>
                                      </p:to>
                                    </p:set>
                                    <p:set>
                                      <p:cBhvr>
                                        <p:cTn id="9" dur="500" fill="hold"/>
                                        <p:tgtEl>
                                          <p:spTgt spid="11">
                                            <p:txEl>
                                              <p:pRg st="4" end="4"/>
                                            </p:txEl>
                                          </p:spTgt>
                                        </p:tgtEl>
                                        <p:attrNameLst>
                                          <p:attrName>fill.on</p:attrName>
                                        </p:attrNameLst>
                                      </p:cBhvr>
                                      <p:to>
                                        <p:strVal val="tru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26424A9A-3D36-CEE8-7C72-26D820D661C4}"/>
              </a:ext>
            </a:extLst>
          </p:cNvPr>
          <p:cNvSpPr txBox="1"/>
          <p:nvPr/>
        </p:nvSpPr>
        <p:spPr>
          <a:xfrm>
            <a:off x="421266" y="2215109"/>
            <a:ext cx="10491537" cy="4093428"/>
          </a:xfrm>
          <a:prstGeom prst="rect">
            <a:avLst/>
          </a:prstGeom>
          <a:noFill/>
        </p:spPr>
        <p:txBody>
          <a:bodyPr wrap="square" rtlCol="0">
            <a:spAutoFit/>
          </a:bodyPr>
          <a:lstStyle/>
          <a:p>
            <a:r>
              <a:rPr lang="en-US" sz="3200" b="1" dirty="0">
                <a:solidFill>
                  <a:srgbClr val="000000"/>
                </a:solidFill>
                <a:latin typeface="+mj-lt"/>
              </a:rPr>
              <a:t>How many days are planned for the Concept Activity #19344 “Develop and Evaluate Alternatives”?</a:t>
            </a:r>
          </a:p>
          <a:p>
            <a:endParaRPr lang="en-US" sz="3200" b="1" dirty="0">
              <a:solidFill>
                <a:srgbClr val="000000"/>
              </a:solidFill>
              <a:latin typeface="+mj-lt"/>
            </a:endParaRPr>
          </a:p>
          <a:p>
            <a:pPr marL="514350" indent="-514350">
              <a:buAutoNum type="alphaUcPeriod"/>
            </a:pPr>
            <a:r>
              <a:rPr lang="en-US" sz="3200" dirty="0">
                <a:solidFill>
                  <a:srgbClr val="000000"/>
                </a:solidFill>
                <a:latin typeface="+mj-lt"/>
              </a:rPr>
              <a:t>0.0d</a:t>
            </a:r>
          </a:p>
          <a:p>
            <a:endParaRPr lang="en-US" sz="1200" dirty="0">
              <a:solidFill>
                <a:srgbClr val="000000"/>
              </a:solidFill>
              <a:latin typeface="+mj-lt"/>
            </a:endParaRPr>
          </a:p>
          <a:p>
            <a:r>
              <a:rPr lang="en-US" sz="3200" dirty="0">
                <a:solidFill>
                  <a:srgbClr val="000000"/>
                </a:solidFill>
                <a:latin typeface="+mj-lt"/>
              </a:rPr>
              <a:t>B.  20.0d</a:t>
            </a:r>
          </a:p>
          <a:p>
            <a:endParaRPr lang="en-US" sz="1200" dirty="0">
              <a:solidFill>
                <a:srgbClr val="000000"/>
              </a:solidFill>
              <a:latin typeface="+mj-lt"/>
            </a:endParaRPr>
          </a:p>
          <a:p>
            <a:r>
              <a:rPr lang="en-US" sz="3200" dirty="0">
                <a:solidFill>
                  <a:srgbClr val="000000"/>
                </a:solidFill>
                <a:latin typeface="+mj-lt"/>
              </a:rPr>
              <a:t>C.  4.0d</a:t>
            </a:r>
          </a:p>
          <a:p>
            <a:endParaRPr lang="en-US" sz="1200" dirty="0">
              <a:solidFill>
                <a:srgbClr val="000000"/>
              </a:solidFill>
              <a:latin typeface="+mj-lt"/>
            </a:endParaRPr>
          </a:p>
          <a:p>
            <a:r>
              <a:rPr lang="en-US" sz="3200" dirty="0">
                <a:solidFill>
                  <a:srgbClr val="000000"/>
                </a:solidFill>
                <a:latin typeface="+mj-lt"/>
              </a:rPr>
              <a:t>D.  10.0d</a:t>
            </a:r>
          </a:p>
        </p:txBody>
      </p:sp>
      <p:grpSp>
        <p:nvGrpSpPr>
          <p:cNvPr id="3" name="Group 2">
            <a:extLst>
              <a:ext uri="{FF2B5EF4-FFF2-40B4-BE49-F238E27FC236}">
                <a16:creationId xmlns:a16="http://schemas.microsoft.com/office/drawing/2014/main" id="{2D6F96D6-FB34-2B74-35FF-F70B1A643C04}"/>
              </a:ext>
            </a:extLst>
          </p:cNvPr>
          <p:cNvGrpSpPr/>
          <p:nvPr/>
        </p:nvGrpSpPr>
        <p:grpSpPr>
          <a:xfrm>
            <a:off x="445771" y="593557"/>
            <a:ext cx="11201400" cy="982178"/>
            <a:chOff x="445771" y="593557"/>
            <a:chExt cx="11201400" cy="982178"/>
          </a:xfrm>
        </p:grpSpPr>
        <p:sp>
          <p:nvSpPr>
            <p:cNvPr id="6" name="Rectangle 5">
              <a:extLst>
                <a:ext uri="{FF2B5EF4-FFF2-40B4-BE49-F238E27FC236}">
                  <a16:creationId xmlns:a16="http://schemas.microsoft.com/office/drawing/2014/main" id="{8E8BD5E5-C5A1-BE99-6209-31396E313451}"/>
                </a:ext>
              </a:extLst>
            </p:cNvPr>
            <p:cNvSpPr/>
            <p:nvPr/>
          </p:nvSpPr>
          <p:spPr>
            <a:xfrm>
              <a:off x="445771" y="593557"/>
              <a:ext cx="11201400" cy="982177"/>
            </a:xfrm>
            <a:prstGeom prst="rect">
              <a:avLst/>
            </a:prstGeom>
            <a:solidFill>
              <a:srgbClr val="D9B24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dirty="0">
                  <a:solidFill>
                    <a:srgbClr val="000000"/>
                  </a:solidFill>
                  <a:latin typeface="+mj-lt"/>
                </a:rPr>
                <a:t>Learning Objective</a:t>
              </a:r>
            </a:p>
          </p:txBody>
        </p:sp>
        <p:pic>
          <p:nvPicPr>
            <p:cNvPr id="14" name="Graphic 13" descr="Classroom with solid fill">
              <a:extLst>
                <a:ext uri="{FF2B5EF4-FFF2-40B4-BE49-F238E27FC236}">
                  <a16:creationId xmlns:a16="http://schemas.microsoft.com/office/drawing/2014/main" id="{63B0437F-7D9F-F2DF-9958-21046F532F52}"/>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58529" y="593558"/>
              <a:ext cx="1288418" cy="982177"/>
            </a:xfrm>
            <a:prstGeom prst="rect">
              <a:avLst/>
            </a:prstGeom>
          </p:spPr>
        </p:pic>
      </p:grpSp>
    </p:spTree>
    <p:extLst>
      <p:ext uri="{BB962C8B-B14F-4D97-AF65-F5344CB8AC3E}">
        <p14:creationId xmlns:p14="http://schemas.microsoft.com/office/powerpoint/2010/main" val="12194063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1">
                                            <p:txEl>
                                              <p:pRg st="8" end="8"/>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1">
                                            <p:txEl>
                                              <p:pRg st="6" end="6"/>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0">
            <a:extLst>
              <a:ext uri="{FF2B5EF4-FFF2-40B4-BE49-F238E27FC236}">
                <a16:creationId xmlns:a16="http://schemas.microsoft.com/office/drawing/2014/main" id="{26424A9A-3D36-CEE8-7C72-26D820D661C4}"/>
              </a:ext>
            </a:extLst>
          </p:cNvPr>
          <p:cNvSpPr txBox="1"/>
          <p:nvPr/>
        </p:nvSpPr>
        <p:spPr>
          <a:xfrm>
            <a:off x="445771" y="2430379"/>
            <a:ext cx="10491537" cy="3600986"/>
          </a:xfrm>
          <a:prstGeom prst="rect">
            <a:avLst/>
          </a:prstGeom>
          <a:noFill/>
        </p:spPr>
        <p:txBody>
          <a:bodyPr wrap="square" rtlCol="0">
            <a:spAutoFit/>
          </a:bodyPr>
          <a:lstStyle/>
          <a:p>
            <a:r>
              <a:rPr lang="en-US" sz="3200" b="1" dirty="0">
                <a:solidFill>
                  <a:srgbClr val="000000"/>
                </a:solidFill>
                <a:latin typeface="+mj-lt"/>
              </a:rPr>
              <a:t>What is the equivalent for a planned duration of 60.0d?</a:t>
            </a:r>
          </a:p>
          <a:p>
            <a:endParaRPr lang="en-US" sz="3200" dirty="0">
              <a:solidFill>
                <a:srgbClr val="000000"/>
              </a:solidFill>
              <a:latin typeface="+mj-lt"/>
            </a:endParaRPr>
          </a:p>
          <a:p>
            <a:pPr marL="514350" indent="-514350">
              <a:buAutoNum type="alphaUcPeriod"/>
            </a:pPr>
            <a:r>
              <a:rPr lang="en-US" sz="3200" dirty="0">
                <a:solidFill>
                  <a:srgbClr val="000000"/>
                </a:solidFill>
                <a:latin typeface="+mj-lt"/>
              </a:rPr>
              <a:t>60 calendar days</a:t>
            </a:r>
          </a:p>
          <a:p>
            <a:endParaRPr lang="en-US" sz="1200" dirty="0">
              <a:solidFill>
                <a:srgbClr val="000000"/>
              </a:solidFill>
              <a:latin typeface="+mj-lt"/>
            </a:endParaRPr>
          </a:p>
          <a:p>
            <a:r>
              <a:rPr lang="en-US" sz="3200" dirty="0">
                <a:solidFill>
                  <a:srgbClr val="000000"/>
                </a:solidFill>
                <a:latin typeface="+mj-lt"/>
              </a:rPr>
              <a:t>B.  2 months</a:t>
            </a:r>
          </a:p>
          <a:p>
            <a:endParaRPr lang="en-US" sz="1200" dirty="0">
              <a:solidFill>
                <a:srgbClr val="000000"/>
              </a:solidFill>
              <a:latin typeface="+mj-lt"/>
            </a:endParaRPr>
          </a:p>
          <a:p>
            <a:r>
              <a:rPr lang="en-US" sz="3200" dirty="0">
                <a:solidFill>
                  <a:srgbClr val="000000"/>
                </a:solidFill>
                <a:latin typeface="+mj-lt"/>
              </a:rPr>
              <a:t>C.  3 months</a:t>
            </a:r>
          </a:p>
          <a:p>
            <a:endParaRPr lang="en-US" sz="1200" dirty="0">
              <a:solidFill>
                <a:srgbClr val="000000"/>
              </a:solidFill>
              <a:latin typeface="+mj-lt"/>
            </a:endParaRPr>
          </a:p>
          <a:p>
            <a:r>
              <a:rPr lang="en-US" sz="3200" dirty="0">
                <a:solidFill>
                  <a:srgbClr val="000000"/>
                </a:solidFill>
                <a:latin typeface="+mj-lt"/>
              </a:rPr>
              <a:t>D.  I have no idea.</a:t>
            </a:r>
          </a:p>
        </p:txBody>
      </p:sp>
      <p:sp>
        <p:nvSpPr>
          <p:cNvPr id="2" name="TextBox 1">
            <a:extLst>
              <a:ext uri="{FF2B5EF4-FFF2-40B4-BE49-F238E27FC236}">
                <a16:creationId xmlns:a16="http://schemas.microsoft.com/office/drawing/2014/main" id="{5F89E8B4-388A-838E-77A2-D2EA1D1271AF}"/>
              </a:ext>
            </a:extLst>
          </p:cNvPr>
          <p:cNvSpPr txBox="1"/>
          <p:nvPr/>
        </p:nvSpPr>
        <p:spPr>
          <a:xfrm>
            <a:off x="6151948" y="4439051"/>
            <a:ext cx="5085347" cy="1384995"/>
          </a:xfrm>
          <a:prstGeom prst="rect">
            <a:avLst/>
          </a:prstGeom>
          <a:noFill/>
        </p:spPr>
        <p:txBody>
          <a:bodyPr wrap="square" rtlCol="0">
            <a:spAutoFit/>
          </a:bodyPr>
          <a:lstStyle/>
          <a:p>
            <a:r>
              <a:rPr lang="en-US" sz="2800" dirty="0">
                <a:solidFill>
                  <a:srgbClr val="045594"/>
                </a:solidFill>
                <a:latin typeface="+mj-lt"/>
              </a:rPr>
              <a:t>Remember: Planned duration is based on workdays. There are approx. 20 workdays in a month. </a:t>
            </a:r>
          </a:p>
        </p:txBody>
      </p:sp>
      <p:grpSp>
        <p:nvGrpSpPr>
          <p:cNvPr id="12" name="Group 11">
            <a:extLst>
              <a:ext uri="{FF2B5EF4-FFF2-40B4-BE49-F238E27FC236}">
                <a16:creationId xmlns:a16="http://schemas.microsoft.com/office/drawing/2014/main" id="{F2731924-4656-0D80-A10C-D690BAB4233B}"/>
              </a:ext>
            </a:extLst>
          </p:cNvPr>
          <p:cNvGrpSpPr/>
          <p:nvPr/>
        </p:nvGrpSpPr>
        <p:grpSpPr>
          <a:xfrm>
            <a:off x="445771" y="593557"/>
            <a:ext cx="11201400" cy="982178"/>
            <a:chOff x="445771" y="593557"/>
            <a:chExt cx="11201400" cy="982178"/>
          </a:xfrm>
        </p:grpSpPr>
        <p:sp>
          <p:nvSpPr>
            <p:cNvPr id="13" name="Rectangle 12">
              <a:extLst>
                <a:ext uri="{FF2B5EF4-FFF2-40B4-BE49-F238E27FC236}">
                  <a16:creationId xmlns:a16="http://schemas.microsoft.com/office/drawing/2014/main" id="{18D30638-5F49-5DC1-C307-B2EC44246094}"/>
                </a:ext>
              </a:extLst>
            </p:cNvPr>
            <p:cNvSpPr/>
            <p:nvPr/>
          </p:nvSpPr>
          <p:spPr>
            <a:xfrm>
              <a:off x="445771" y="593557"/>
              <a:ext cx="11201400" cy="982177"/>
            </a:xfrm>
            <a:prstGeom prst="rect">
              <a:avLst/>
            </a:prstGeom>
            <a:solidFill>
              <a:srgbClr val="D9B247"/>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4800" dirty="0">
                  <a:solidFill>
                    <a:srgbClr val="000000"/>
                  </a:solidFill>
                  <a:latin typeface="+mj-lt"/>
                </a:rPr>
                <a:t>Learning Objective</a:t>
              </a:r>
            </a:p>
          </p:txBody>
        </p:sp>
        <p:pic>
          <p:nvPicPr>
            <p:cNvPr id="14" name="Graphic 13" descr="Classroom with solid fill">
              <a:extLst>
                <a:ext uri="{FF2B5EF4-FFF2-40B4-BE49-F238E27FC236}">
                  <a16:creationId xmlns:a16="http://schemas.microsoft.com/office/drawing/2014/main" id="{8125B8B0-D1D9-1FCE-0CCD-90917BC6A546}"/>
                </a:ext>
              </a:extLst>
            </p:cNvPr>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358529" y="593558"/>
              <a:ext cx="1288418" cy="982177"/>
            </a:xfrm>
            <a:prstGeom prst="rect">
              <a:avLst/>
            </a:prstGeom>
          </p:spPr>
        </p:pic>
      </p:grpSp>
    </p:spTree>
    <p:extLst>
      <p:ext uri="{BB962C8B-B14F-4D97-AF65-F5344CB8AC3E}">
        <p14:creationId xmlns:p14="http://schemas.microsoft.com/office/powerpoint/2010/main" val="3602583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nodeType="clickEffect">
                                  <p:stCondLst>
                                    <p:cond delay="0"/>
                                  </p:stCondLst>
                                  <p:childTnLst>
                                    <p:set>
                                      <p:cBhvr>
                                        <p:cTn id="6" dur="1" fill="hold">
                                          <p:stCondLst>
                                            <p:cond delay="0"/>
                                          </p:stCondLst>
                                        </p:cTn>
                                        <p:tgtEl>
                                          <p:spTgt spid="11">
                                            <p:txEl>
                                              <p:pRg st="2" end="2"/>
                                            </p:txEl>
                                          </p:spTgt>
                                        </p:tgtEl>
                                        <p:attrNameLst>
                                          <p:attrName>style.visibility</p:attrName>
                                        </p:attrNameLst>
                                      </p:cBhvr>
                                      <p:to>
                                        <p:strVal val="hidden"/>
                                      </p:to>
                                    </p:set>
                                  </p:childTnLst>
                                </p:cTn>
                              </p:par>
                              <p:par>
                                <p:cTn id="7" presetID="1" presetClass="exit" presetSubtype="0" fill="hold" nodeType="withEffect">
                                  <p:stCondLst>
                                    <p:cond delay="0"/>
                                  </p:stCondLst>
                                  <p:childTnLst>
                                    <p:set>
                                      <p:cBhvr>
                                        <p:cTn id="8" dur="1" fill="hold">
                                          <p:stCondLst>
                                            <p:cond delay="0"/>
                                          </p:stCondLst>
                                        </p:cTn>
                                        <p:tgtEl>
                                          <p:spTgt spid="11">
                                            <p:txEl>
                                              <p:pRg st="8" end="8"/>
                                            </p:txEl>
                                          </p:spTgt>
                                        </p:tgtEl>
                                        <p:attrNameLst>
                                          <p:attrName>style.visibility</p:attrName>
                                        </p:attrNameLst>
                                      </p:cBhvr>
                                      <p:to>
                                        <p:strVal val="hidden"/>
                                      </p:to>
                                    </p:set>
                                  </p:childTnLst>
                                </p:cTn>
                              </p:par>
                              <p:par>
                                <p:cTn id="9" presetID="1" presetClass="exit" presetSubtype="0" fill="hold" nodeType="withEffect">
                                  <p:stCondLst>
                                    <p:cond delay="0"/>
                                  </p:stCondLst>
                                  <p:childTnLst>
                                    <p:set>
                                      <p:cBhvr>
                                        <p:cTn id="10" dur="1" fill="hold">
                                          <p:stCondLst>
                                            <p:cond delay="0"/>
                                          </p:stCondLst>
                                        </p:cTn>
                                        <p:tgtEl>
                                          <p:spTgt spid="11">
                                            <p:txEl>
                                              <p:pRg st="4" end="4"/>
                                            </p:txEl>
                                          </p:spTgt>
                                        </p:tgtEl>
                                        <p:attrNameLst>
                                          <p:attrName>style.visibility</p:attrName>
                                        </p:attrNameLst>
                                      </p:cBhvr>
                                      <p:to>
                                        <p:strVal val="hidden"/>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793B9-78E5-CC28-2F65-1B26F830995A}"/>
              </a:ext>
            </a:extLst>
          </p:cNvPr>
          <p:cNvSpPr>
            <a:spLocks noGrp="1"/>
          </p:cNvSpPr>
          <p:nvPr>
            <p:ph type="title"/>
          </p:nvPr>
        </p:nvSpPr>
        <p:spPr>
          <a:xfrm>
            <a:off x="671763" y="384810"/>
            <a:ext cx="10848474" cy="800101"/>
          </a:xfrm>
        </p:spPr>
        <p:txBody>
          <a:bodyPr anchor="b">
            <a:noAutofit/>
          </a:bodyPr>
          <a:lstStyle/>
          <a:p>
            <a:pPr algn="ctr"/>
            <a:r>
              <a:rPr lang="en-US" sz="3600" dirty="0">
                <a:solidFill>
                  <a:srgbClr val="045594"/>
                </a:solidFill>
              </a:rPr>
              <a:t>Importance of Accurate P6 Information: PM</a:t>
            </a:r>
          </a:p>
        </p:txBody>
      </p:sp>
      <p:grpSp>
        <p:nvGrpSpPr>
          <p:cNvPr id="10" name="Group 9">
            <a:extLst>
              <a:ext uri="{FF2B5EF4-FFF2-40B4-BE49-F238E27FC236}">
                <a16:creationId xmlns:a16="http://schemas.microsoft.com/office/drawing/2014/main" id="{56CEDA17-51FA-7271-D0B3-BC23EA66E359}"/>
              </a:ext>
            </a:extLst>
          </p:cNvPr>
          <p:cNvGrpSpPr/>
          <p:nvPr/>
        </p:nvGrpSpPr>
        <p:grpSpPr>
          <a:xfrm>
            <a:off x="1662433" y="2292051"/>
            <a:ext cx="1776390" cy="3055991"/>
            <a:chOff x="2737237" y="3220361"/>
            <a:chExt cx="1293019" cy="2039910"/>
          </a:xfrm>
        </p:grpSpPr>
        <p:sp>
          <p:nvSpPr>
            <p:cNvPr id="11" name="Rectangle: Rounded Corners 10">
              <a:extLst>
                <a:ext uri="{FF2B5EF4-FFF2-40B4-BE49-F238E27FC236}">
                  <a16:creationId xmlns:a16="http://schemas.microsoft.com/office/drawing/2014/main" id="{B4ACED08-6E96-A6B9-89F4-7188F006F284}"/>
                </a:ext>
              </a:extLst>
            </p:cNvPr>
            <p:cNvSpPr/>
            <p:nvPr/>
          </p:nvSpPr>
          <p:spPr>
            <a:xfrm>
              <a:off x="2758669" y="3220361"/>
              <a:ext cx="1271587" cy="1303867"/>
            </a:xfrm>
            <a:prstGeom prst="roundRect">
              <a:avLst/>
            </a:prstGeom>
            <a:solidFill>
              <a:srgbClr val="13784B"/>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000000"/>
                </a:solidFill>
                <a:latin typeface="+mj-lt"/>
              </a:endParaRPr>
            </a:p>
          </p:txBody>
        </p:sp>
        <p:sp>
          <p:nvSpPr>
            <p:cNvPr id="12" name="TextBox 11">
              <a:extLst>
                <a:ext uri="{FF2B5EF4-FFF2-40B4-BE49-F238E27FC236}">
                  <a16:creationId xmlns:a16="http://schemas.microsoft.com/office/drawing/2014/main" id="{031FE0DC-20C3-8EE2-CB31-8A1A5239B16F}"/>
                </a:ext>
              </a:extLst>
            </p:cNvPr>
            <p:cNvSpPr txBox="1"/>
            <p:nvPr/>
          </p:nvSpPr>
          <p:spPr>
            <a:xfrm>
              <a:off x="2737237" y="4623393"/>
              <a:ext cx="1271587" cy="636878"/>
            </a:xfrm>
            <a:prstGeom prst="rect">
              <a:avLst/>
            </a:prstGeom>
            <a:noFill/>
          </p:spPr>
          <p:txBody>
            <a:bodyPr wrap="square" rtlCol="0">
              <a:spAutoFit/>
            </a:bodyPr>
            <a:lstStyle/>
            <a:p>
              <a:pPr algn="ctr"/>
              <a:r>
                <a:rPr lang="en-US" sz="2800" b="1" dirty="0">
                  <a:solidFill>
                    <a:srgbClr val="000000"/>
                  </a:solidFill>
                  <a:latin typeface="+mj-lt"/>
                </a:rPr>
                <a:t>Truth in Reporting</a:t>
              </a:r>
            </a:p>
          </p:txBody>
        </p:sp>
        <p:pic>
          <p:nvPicPr>
            <p:cNvPr id="13" name="Graphic 12" descr="Document with solid fill">
              <a:extLst>
                <a:ext uri="{FF2B5EF4-FFF2-40B4-BE49-F238E27FC236}">
                  <a16:creationId xmlns:a16="http://schemas.microsoft.com/office/drawing/2014/main" id="{625ECC5B-A249-1F92-349C-B9BAAAE9EFD8}"/>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847612" y="3315178"/>
              <a:ext cx="1124650" cy="1124651"/>
            </a:xfrm>
            <a:prstGeom prst="rect">
              <a:avLst/>
            </a:prstGeom>
          </p:spPr>
        </p:pic>
      </p:grpSp>
      <p:grpSp>
        <p:nvGrpSpPr>
          <p:cNvPr id="14" name="Group 13">
            <a:extLst>
              <a:ext uri="{FF2B5EF4-FFF2-40B4-BE49-F238E27FC236}">
                <a16:creationId xmlns:a16="http://schemas.microsoft.com/office/drawing/2014/main" id="{1ECE10B8-9466-C6EC-9D50-A5BBEE0640ED}"/>
              </a:ext>
            </a:extLst>
          </p:cNvPr>
          <p:cNvGrpSpPr/>
          <p:nvPr/>
        </p:nvGrpSpPr>
        <p:grpSpPr>
          <a:xfrm>
            <a:off x="4711168" y="2292054"/>
            <a:ext cx="2028778" cy="3055989"/>
            <a:chOff x="2656098" y="3220361"/>
            <a:chExt cx="1476730" cy="2039908"/>
          </a:xfrm>
        </p:grpSpPr>
        <p:sp>
          <p:nvSpPr>
            <p:cNvPr id="15" name="Rectangle: Rounded Corners 14">
              <a:extLst>
                <a:ext uri="{FF2B5EF4-FFF2-40B4-BE49-F238E27FC236}">
                  <a16:creationId xmlns:a16="http://schemas.microsoft.com/office/drawing/2014/main" id="{EE3EC6B6-5B19-2453-1382-DC0720234D41}"/>
                </a:ext>
              </a:extLst>
            </p:cNvPr>
            <p:cNvSpPr/>
            <p:nvPr/>
          </p:nvSpPr>
          <p:spPr>
            <a:xfrm>
              <a:off x="2758669" y="3220361"/>
              <a:ext cx="1271587" cy="1303867"/>
            </a:xfrm>
            <a:prstGeom prst="roundRect">
              <a:avLst/>
            </a:prstGeom>
            <a:solidFill>
              <a:schemeClr val="accent2">
                <a:lumMod val="60000"/>
                <a:lumOff val="4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000000"/>
                </a:solidFill>
                <a:latin typeface="+mj-lt"/>
              </a:endParaRPr>
            </a:p>
          </p:txBody>
        </p:sp>
        <p:sp>
          <p:nvSpPr>
            <p:cNvPr id="16" name="TextBox 15">
              <a:extLst>
                <a:ext uri="{FF2B5EF4-FFF2-40B4-BE49-F238E27FC236}">
                  <a16:creationId xmlns:a16="http://schemas.microsoft.com/office/drawing/2014/main" id="{40236E92-A136-D3F9-B341-B64489F5C1CE}"/>
                </a:ext>
              </a:extLst>
            </p:cNvPr>
            <p:cNvSpPr txBox="1"/>
            <p:nvPr/>
          </p:nvSpPr>
          <p:spPr>
            <a:xfrm>
              <a:off x="2656098" y="4623391"/>
              <a:ext cx="1476730" cy="636878"/>
            </a:xfrm>
            <a:prstGeom prst="rect">
              <a:avLst/>
            </a:prstGeom>
            <a:noFill/>
          </p:spPr>
          <p:txBody>
            <a:bodyPr wrap="square" rtlCol="0">
              <a:spAutoFit/>
            </a:bodyPr>
            <a:lstStyle/>
            <a:p>
              <a:pPr algn="ctr"/>
              <a:r>
                <a:rPr lang="en-US" sz="2800" b="1" dirty="0">
                  <a:solidFill>
                    <a:srgbClr val="000000"/>
                  </a:solidFill>
                  <a:latin typeface="+mj-lt"/>
                </a:rPr>
                <a:t>Evaluate Risk</a:t>
              </a:r>
            </a:p>
          </p:txBody>
        </p:sp>
        <p:pic>
          <p:nvPicPr>
            <p:cNvPr id="17" name="Graphic 16" descr="Radioactive with solid fill">
              <a:extLst>
                <a:ext uri="{FF2B5EF4-FFF2-40B4-BE49-F238E27FC236}">
                  <a16:creationId xmlns:a16="http://schemas.microsoft.com/office/drawing/2014/main" id="{EBE31F00-1C9D-7EFB-29AE-732BFD3A197A}"/>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847967" y="3399575"/>
              <a:ext cx="1092989" cy="1002324"/>
            </a:xfrm>
            <a:prstGeom prst="rect">
              <a:avLst/>
            </a:prstGeom>
          </p:spPr>
        </p:pic>
      </p:grpSp>
      <p:grpSp>
        <p:nvGrpSpPr>
          <p:cNvPr id="18" name="Group 17">
            <a:extLst>
              <a:ext uri="{FF2B5EF4-FFF2-40B4-BE49-F238E27FC236}">
                <a16:creationId xmlns:a16="http://schemas.microsoft.com/office/drawing/2014/main" id="{78C8C7FD-0E51-2460-A396-EC73A82937B9}"/>
              </a:ext>
            </a:extLst>
          </p:cNvPr>
          <p:cNvGrpSpPr/>
          <p:nvPr/>
        </p:nvGrpSpPr>
        <p:grpSpPr>
          <a:xfrm>
            <a:off x="7793693" y="2292051"/>
            <a:ext cx="2944292" cy="3055991"/>
            <a:chOff x="2400917" y="3220360"/>
            <a:chExt cx="2143125" cy="2039910"/>
          </a:xfrm>
        </p:grpSpPr>
        <p:sp>
          <p:nvSpPr>
            <p:cNvPr id="19" name="Rectangle: Rounded Corners 18">
              <a:extLst>
                <a:ext uri="{FF2B5EF4-FFF2-40B4-BE49-F238E27FC236}">
                  <a16:creationId xmlns:a16="http://schemas.microsoft.com/office/drawing/2014/main" id="{67696BBE-3C1E-222B-08C5-BF3672F0A5D4}"/>
                </a:ext>
              </a:extLst>
            </p:cNvPr>
            <p:cNvSpPr/>
            <p:nvPr/>
          </p:nvSpPr>
          <p:spPr>
            <a:xfrm>
              <a:off x="2758669" y="3220360"/>
              <a:ext cx="1271587" cy="1303867"/>
            </a:xfrm>
            <a:prstGeom prst="roundRect">
              <a:avLst/>
            </a:prstGeom>
            <a:solidFill>
              <a:srgbClr val="045594"/>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000000"/>
                </a:solidFill>
                <a:latin typeface="+mj-lt"/>
              </a:endParaRPr>
            </a:p>
          </p:txBody>
        </p:sp>
        <p:sp>
          <p:nvSpPr>
            <p:cNvPr id="20" name="TextBox 19">
              <a:extLst>
                <a:ext uri="{FF2B5EF4-FFF2-40B4-BE49-F238E27FC236}">
                  <a16:creationId xmlns:a16="http://schemas.microsoft.com/office/drawing/2014/main" id="{2FD8D7B3-BE82-8205-F6A5-491A31EF8912}"/>
                </a:ext>
              </a:extLst>
            </p:cNvPr>
            <p:cNvSpPr txBox="1"/>
            <p:nvPr/>
          </p:nvSpPr>
          <p:spPr>
            <a:xfrm>
              <a:off x="2400917" y="4623392"/>
              <a:ext cx="2143125" cy="636878"/>
            </a:xfrm>
            <a:prstGeom prst="rect">
              <a:avLst/>
            </a:prstGeom>
            <a:noFill/>
          </p:spPr>
          <p:txBody>
            <a:bodyPr wrap="square" rtlCol="0">
              <a:spAutoFit/>
            </a:bodyPr>
            <a:lstStyle/>
            <a:p>
              <a:pPr algn="ctr"/>
              <a:r>
                <a:rPr lang="en-US" sz="2800" b="1" dirty="0">
                  <a:solidFill>
                    <a:srgbClr val="000000"/>
                  </a:solidFill>
                  <a:latin typeface="+mj-lt"/>
                </a:rPr>
                <a:t>Develop a Recovery Plan</a:t>
              </a:r>
            </a:p>
          </p:txBody>
        </p:sp>
        <p:pic>
          <p:nvPicPr>
            <p:cNvPr id="21" name="Graphic 20" descr="Playbook with solid fill">
              <a:extLst>
                <a:ext uri="{FF2B5EF4-FFF2-40B4-BE49-F238E27FC236}">
                  <a16:creationId xmlns:a16="http://schemas.microsoft.com/office/drawing/2014/main" id="{427AD1DB-D58A-5A9C-28FE-FFF296793DC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2758669" y="3273723"/>
              <a:ext cx="1271587" cy="1166106"/>
            </a:xfrm>
            <a:prstGeom prst="rect">
              <a:avLst/>
            </a:prstGeom>
          </p:spPr>
        </p:pic>
      </p:grpSp>
    </p:spTree>
    <p:extLst>
      <p:ext uri="{BB962C8B-B14F-4D97-AF65-F5344CB8AC3E}">
        <p14:creationId xmlns:p14="http://schemas.microsoft.com/office/powerpoint/2010/main" val="19850573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793B9-78E5-CC28-2F65-1B26F830995A}"/>
              </a:ext>
            </a:extLst>
          </p:cNvPr>
          <p:cNvSpPr>
            <a:spLocks noGrp="1"/>
          </p:cNvSpPr>
          <p:nvPr>
            <p:ph type="title"/>
          </p:nvPr>
        </p:nvSpPr>
        <p:spPr>
          <a:xfrm>
            <a:off x="2005855" y="325623"/>
            <a:ext cx="8315612" cy="1478300"/>
          </a:xfrm>
        </p:spPr>
        <p:txBody>
          <a:bodyPr anchor="b">
            <a:noAutofit/>
          </a:bodyPr>
          <a:lstStyle/>
          <a:p>
            <a:pPr algn="ctr"/>
            <a:r>
              <a:rPr lang="en-US" sz="3600" dirty="0">
                <a:solidFill>
                  <a:srgbClr val="045594"/>
                </a:solidFill>
              </a:rPr>
              <a:t>Importance of Accurate P6 Information: GDOT Management</a:t>
            </a:r>
          </a:p>
        </p:txBody>
      </p:sp>
      <p:grpSp>
        <p:nvGrpSpPr>
          <p:cNvPr id="10" name="Group 9">
            <a:extLst>
              <a:ext uri="{FF2B5EF4-FFF2-40B4-BE49-F238E27FC236}">
                <a16:creationId xmlns:a16="http://schemas.microsoft.com/office/drawing/2014/main" id="{56CEDA17-51FA-7271-D0B3-BC23EA66E359}"/>
              </a:ext>
            </a:extLst>
          </p:cNvPr>
          <p:cNvGrpSpPr/>
          <p:nvPr/>
        </p:nvGrpSpPr>
        <p:grpSpPr>
          <a:xfrm>
            <a:off x="1093204" y="2292052"/>
            <a:ext cx="2944292" cy="3486879"/>
            <a:chOff x="2322900" y="3220361"/>
            <a:chExt cx="2143125" cy="2327533"/>
          </a:xfrm>
        </p:grpSpPr>
        <p:sp>
          <p:nvSpPr>
            <p:cNvPr id="11" name="Rectangle: Rounded Corners 10">
              <a:extLst>
                <a:ext uri="{FF2B5EF4-FFF2-40B4-BE49-F238E27FC236}">
                  <a16:creationId xmlns:a16="http://schemas.microsoft.com/office/drawing/2014/main" id="{B4ACED08-6E96-A6B9-89F4-7188F006F284}"/>
                </a:ext>
              </a:extLst>
            </p:cNvPr>
            <p:cNvSpPr/>
            <p:nvPr/>
          </p:nvSpPr>
          <p:spPr>
            <a:xfrm>
              <a:off x="2758669" y="3220361"/>
              <a:ext cx="1271587" cy="1303867"/>
            </a:xfrm>
            <a:prstGeom prst="roundRect">
              <a:avLst/>
            </a:prstGeom>
            <a:solidFill>
              <a:srgbClr val="13784B"/>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000000"/>
                </a:solidFill>
                <a:latin typeface="+mj-lt"/>
              </a:endParaRPr>
            </a:p>
          </p:txBody>
        </p:sp>
        <p:sp>
          <p:nvSpPr>
            <p:cNvPr id="12" name="TextBox 11">
              <a:extLst>
                <a:ext uri="{FF2B5EF4-FFF2-40B4-BE49-F238E27FC236}">
                  <a16:creationId xmlns:a16="http://schemas.microsoft.com/office/drawing/2014/main" id="{031FE0DC-20C3-8EE2-CB31-8A1A5239B16F}"/>
                </a:ext>
              </a:extLst>
            </p:cNvPr>
            <p:cNvSpPr txBox="1"/>
            <p:nvPr/>
          </p:nvSpPr>
          <p:spPr>
            <a:xfrm>
              <a:off x="2322900" y="4623393"/>
              <a:ext cx="2143125" cy="924501"/>
            </a:xfrm>
            <a:prstGeom prst="rect">
              <a:avLst/>
            </a:prstGeom>
            <a:noFill/>
          </p:spPr>
          <p:txBody>
            <a:bodyPr wrap="square" rtlCol="0">
              <a:spAutoFit/>
            </a:bodyPr>
            <a:lstStyle/>
            <a:p>
              <a:pPr algn="ctr"/>
              <a:r>
                <a:rPr lang="en-US" sz="2800" b="1" dirty="0">
                  <a:solidFill>
                    <a:srgbClr val="000000"/>
                  </a:solidFill>
                  <a:latin typeface="+mj-lt"/>
                </a:rPr>
                <a:t>Determine When Funds for  ROW Authorize</a:t>
              </a:r>
            </a:p>
          </p:txBody>
        </p:sp>
        <p:pic>
          <p:nvPicPr>
            <p:cNvPr id="13" name="Graphic 12" descr="Dollar with solid fill">
              <a:extLst>
                <a:ext uri="{FF2B5EF4-FFF2-40B4-BE49-F238E27FC236}">
                  <a16:creationId xmlns:a16="http://schemas.microsoft.com/office/drawing/2014/main" id="{625ECC5B-A249-1F92-349C-B9BAAAE9EFD8}"/>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2801950" y="3328931"/>
              <a:ext cx="1185024" cy="1086725"/>
            </a:xfrm>
            <a:prstGeom prst="rect">
              <a:avLst/>
            </a:prstGeom>
          </p:spPr>
        </p:pic>
      </p:grpSp>
      <p:grpSp>
        <p:nvGrpSpPr>
          <p:cNvPr id="14" name="Group 13">
            <a:extLst>
              <a:ext uri="{FF2B5EF4-FFF2-40B4-BE49-F238E27FC236}">
                <a16:creationId xmlns:a16="http://schemas.microsoft.com/office/drawing/2014/main" id="{1ECE10B8-9466-C6EC-9D50-A5BBEE0640ED}"/>
              </a:ext>
            </a:extLst>
          </p:cNvPr>
          <p:cNvGrpSpPr/>
          <p:nvPr/>
        </p:nvGrpSpPr>
        <p:grpSpPr>
          <a:xfrm>
            <a:off x="4691515" y="2292052"/>
            <a:ext cx="2944292" cy="2625104"/>
            <a:chOff x="2362985" y="3220361"/>
            <a:chExt cx="2143125" cy="1752288"/>
          </a:xfrm>
        </p:grpSpPr>
        <p:sp>
          <p:nvSpPr>
            <p:cNvPr id="15" name="Rectangle: Rounded Corners 14">
              <a:extLst>
                <a:ext uri="{FF2B5EF4-FFF2-40B4-BE49-F238E27FC236}">
                  <a16:creationId xmlns:a16="http://schemas.microsoft.com/office/drawing/2014/main" id="{EE3EC6B6-5B19-2453-1382-DC0720234D41}"/>
                </a:ext>
              </a:extLst>
            </p:cNvPr>
            <p:cNvSpPr/>
            <p:nvPr/>
          </p:nvSpPr>
          <p:spPr>
            <a:xfrm>
              <a:off x="2758669" y="3220361"/>
              <a:ext cx="1271587" cy="1303867"/>
            </a:xfrm>
            <a:prstGeom prst="roundRect">
              <a:avLst/>
            </a:prstGeom>
            <a:solidFill>
              <a:schemeClr val="accent2">
                <a:lumMod val="60000"/>
                <a:lumOff val="40000"/>
              </a:schemeClr>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000000"/>
                </a:solidFill>
                <a:latin typeface="+mj-lt"/>
              </a:endParaRPr>
            </a:p>
          </p:txBody>
        </p:sp>
        <p:sp>
          <p:nvSpPr>
            <p:cNvPr id="16" name="TextBox 15">
              <a:extLst>
                <a:ext uri="{FF2B5EF4-FFF2-40B4-BE49-F238E27FC236}">
                  <a16:creationId xmlns:a16="http://schemas.microsoft.com/office/drawing/2014/main" id="{40236E92-A136-D3F9-B341-B64489F5C1CE}"/>
                </a:ext>
              </a:extLst>
            </p:cNvPr>
            <p:cNvSpPr txBox="1"/>
            <p:nvPr/>
          </p:nvSpPr>
          <p:spPr>
            <a:xfrm>
              <a:off x="2362985" y="4623393"/>
              <a:ext cx="2143125" cy="349256"/>
            </a:xfrm>
            <a:prstGeom prst="rect">
              <a:avLst/>
            </a:prstGeom>
            <a:noFill/>
          </p:spPr>
          <p:txBody>
            <a:bodyPr wrap="square" rtlCol="0">
              <a:spAutoFit/>
            </a:bodyPr>
            <a:lstStyle/>
            <a:p>
              <a:pPr algn="ctr"/>
              <a:r>
                <a:rPr lang="en-US" sz="2800" b="1" dirty="0">
                  <a:solidFill>
                    <a:srgbClr val="000000"/>
                  </a:solidFill>
                  <a:latin typeface="+mj-lt"/>
                </a:rPr>
                <a:t>Plan the Lettings</a:t>
              </a:r>
            </a:p>
          </p:txBody>
        </p:sp>
        <p:pic>
          <p:nvPicPr>
            <p:cNvPr id="17" name="Graphic 16" descr="Daily calendar with solid fill">
              <a:extLst>
                <a:ext uri="{FF2B5EF4-FFF2-40B4-BE49-F238E27FC236}">
                  <a16:creationId xmlns:a16="http://schemas.microsoft.com/office/drawing/2014/main" id="{EBE31F00-1C9D-7EFB-29AE-732BFD3A197A}"/>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2788430" y="3316533"/>
              <a:ext cx="1212064" cy="1111522"/>
            </a:xfrm>
            <a:prstGeom prst="rect">
              <a:avLst/>
            </a:prstGeom>
          </p:spPr>
        </p:pic>
      </p:grpSp>
      <p:grpSp>
        <p:nvGrpSpPr>
          <p:cNvPr id="18" name="Group 17">
            <a:extLst>
              <a:ext uri="{FF2B5EF4-FFF2-40B4-BE49-F238E27FC236}">
                <a16:creationId xmlns:a16="http://schemas.microsoft.com/office/drawing/2014/main" id="{78C8C7FD-0E51-2460-A396-EC73A82937B9}"/>
              </a:ext>
            </a:extLst>
          </p:cNvPr>
          <p:cNvGrpSpPr/>
          <p:nvPr/>
        </p:nvGrpSpPr>
        <p:grpSpPr>
          <a:xfrm>
            <a:off x="7959956" y="2292051"/>
            <a:ext cx="2944292" cy="3055995"/>
            <a:chOff x="2362985" y="3220359"/>
            <a:chExt cx="2143125" cy="2039912"/>
          </a:xfrm>
        </p:grpSpPr>
        <p:sp>
          <p:nvSpPr>
            <p:cNvPr id="19" name="Rectangle: Rounded Corners 18">
              <a:extLst>
                <a:ext uri="{FF2B5EF4-FFF2-40B4-BE49-F238E27FC236}">
                  <a16:creationId xmlns:a16="http://schemas.microsoft.com/office/drawing/2014/main" id="{67696BBE-3C1E-222B-08C5-BF3672F0A5D4}"/>
                </a:ext>
              </a:extLst>
            </p:cNvPr>
            <p:cNvSpPr/>
            <p:nvPr/>
          </p:nvSpPr>
          <p:spPr>
            <a:xfrm>
              <a:off x="2758669" y="3220361"/>
              <a:ext cx="1271587" cy="1303867"/>
            </a:xfrm>
            <a:prstGeom prst="roundRect">
              <a:avLst/>
            </a:prstGeom>
            <a:solidFill>
              <a:srgbClr val="045594"/>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00" b="1" dirty="0">
                <a:solidFill>
                  <a:srgbClr val="000000"/>
                </a:solidFill>
                <a:latin typeface="+mj-lt"/>
              </a:endParaRPr>
            </a:p>
          </p:txBody>
        </p:sp>
        <p:sp>
          <p:nvSpPr>
            <p:cNvPr id="20" name="TextBox 19">
              <a:extLst>
                <a:ext uri="{FF2B5EF4-FFF2-40B4-BE49-F238E27FC236}">
                  <a16:creationId xmlns:a16="http://schemas.microsoft.com/office/drawing/2014/main" id="{2FD8D7B3-BE82-8205-F6A5-491A31EF8912}"/>
                </a:ext>
              </a:extLst>
            </p:cNvPr>
            <p:cNvSpPr txBox="1"/>
            <p:nvPr/>
          </p:nvSpPr>
          <p:spPr>
            <a:xfrm>
              <a:off x="2362985" y="4623393"/>
              <a:ext cx="2143125" cy="636878"/>
            </a:xfrm>
            <a:prstGeom prst="rect">
              <a:avLst/>
            </a:prstGeom>
            <a:noFill/>
          </p:spPr>
          <p:txBody>
            <a:bodyPr wrap="square" rtlCol="0">
              <a:spAutoFit/>
            </a:bodyPr>
            <a:lstStyle/>
            <a:p>
              <a:pPr algn="ctr"/>
              <a:r>
                <a:rPr lang="en-US" sz="2800" b="1" dirty="0">
                  <a:solidFill>
                    <a:srgbClr val="000000"/>
                  </a:solidFill>
                  <a:latin typeface="+mj-lt"/>
                </a:rPr>
                <a:t>Provide Information</a:t>
              </a:r>
            </a:p>
          </p:txBody>
        </p:sp>
        <p:pic>
          <p:nvPicPr>
            <p:cNvPr id="21" name="Graphic 20" descr="Cycle with people with solid fill">
              <a:extLst>
                <a:ext uri="{FF2B5EF4-FFF2-40B4-BE49-F238E27FC236}">
                  <a16:creationId xmlns:a16="http://schemas.microsoft.com/office/drawing/2014/main" id="{427AD1DB-D58A-5A9C-28FE-FFF296793DC1}"/>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2683559" y="3220359"/>
              <a:ext cx="1421806" cy="1303867"/>
            </a:xfrm>
            <a:prstGeom prst="rect">
              <a:avLst/>
            </a:prstGeom>
          </p:spPr>
        </p:pic>
      </p:grpSp>
    </p:spTree>
    <p:extLst>
      <p:ext uri="{BB962C8B-B14F-4D97-AF65-F5344CB8AC3E}">
        <p14:creationId xmlns:p14="http://schemas.microsoft.com/office/powerpoint/2010/main" val="1434031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descr="A screenshot of a document&#10;&#10;Description automatically generated">
            <a:extLst>
              <a:ext uri="{FF2B5EF4-FFF2-40B4-BE49-F238E27FC236}">
                <a16:creationId xmlns:a16="http://schemas.microsoft.com/office/drawing/2014/main" id="{73CF5C25-9B35-DA78-256C-9D0A303A2759}"/>
              </a:ext>
            </a:extLst>
          </p:cNvPr>
          <p:cNvPicPr>
            <a:picLocks noChangeAspect="1"/>
          </p:cNvPicPr>
          <p:nvPr/>
        </p:nvPicPr>
        <p:blipFill>
          <a:blip r:embed="rId3"/>
          <a:stretch>
            <a:fillRect/>
          </a:stretch>
        </p:blipFill>
        <p:spPr>
          <a:xfrm>
            <a:off x="362342" y="1035198"/>
            <a:ext cx="11467315" cy="4787603"/>
          </a:xfrm>
          <a:prstGeom prst="rect">
            <a:avLst/>
          </a:prstGeom>
          <a:noFill/>
          <a:ln w="76200">
            <a:solidFill>
              <a:srgbClr val="13784B"/>
            </a:solidFill>
          </a:ln>
        </p:spPr>
      </p:pic>
      <p:sp>
        <p:nvSpPr>
          <p:cNvPr id="23" name="Rectangle 22">
            <a:extLst>
              <a:ext uri="{FF2B5EF4-FFF2-40B4-BE49-F238E27FC236}">
                <a16:creationId xmlns:a16="http://schemas.microsoft.com/office/drawing/2014/main" id="{7BE5E379-776E-7BCC-0B42-D123BAEF388C}"/>
              </a:ext>
            </a:extLst>
          </p:cNvPr>
          <p:cNvSpPr/>
          <p:nvPr/>
        </p:nvSpPr>
        <p:spPr>
          <a:xfrm>
            <a:off x="457199" y="2767913"/>
            <a:ext cx="5478379" cy="2718085"/>
          </a:xfrm>
          <a:prstGeom prst="rect">
            <a:avLst/>
          </a:prstGeom>
          <a:noFill/>
          <a:ln w="8572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row: Down 23">
            <a:extLst>
              <a:ext uri="{FF2B5EF4-FFF2-40B4-BE49-F238E27FC236}">
                <a16:creationId xmlns:a16="http://schemas.microsoft.com/office/drawing/2014/main" id="{47E03379-0B8F-AA14-A0A1-CFF2C2E742AE}"/>
              </a:ext>
            </a:extLst>
          </p:cNvPr>
          <p:cNvSpPr/>
          <p:nvPr/>
        </p:nvSpPr>
        <p:spPr>
          <a:xfrm rot="5400000">
            <a:off x="6226028" y="4083321"/>
            <a:ext cx="352926" cy="744113"/>
          </a:xfrm>
          <a:prstGeom prst="downArrow">
            <a:avLst/>
          </a:prstGeom>
          <a:solidFill>
            <a:srgbClr val="FFC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5" name="Rectangle 24">
            <a:extLst>
              <a:ext uri="{FF2B5EF4-FFF2-40B4-BE49-F238E27FC236}">
                <a16:creationId xmlns:a16="http://schemas.microsoft.com/office/drawing/2014/main" id="{5526D58B-6EC4-80D5-D15E-3080E4728CAE}"/>
              </a:ext>
            </a:extLst>
          </p:cNvPr>
          <p:cNvSpPr/>
          <p:nvPr/>
        </p:nvSpPr>
        <p:spPr>
          <a:xfrm>
            <a:off x="457198" y="4410126"/>
            <a:ext cx="5478380" cy="90503"/>
          </a:xfrm>
          <a:prstGeom prst="rect">
            <a:avLst/>
          </a:prstGeom>
          <a:solidFill>
            <a:srgbClr val="FFC000">
              <a:alpha val="47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22FD4224-4B09-BC4D-4887-BE88EAB9DC92}"/>
              </a:ext>
            </a:extLst>
          </p:cNvPr>
          <p:cNvSpPr txBox="1"/>
          <p:nvPr/>
        </p:nvSpPr>
        <p:spPr>
          <a:xfrm>
            <a:off x="8732520" y="6376889"/>
            <a:ext cx="3208020" cy="400110"/>
          </a:xfrm>
          <a:prstGeom prst="rect">
            <a:avLst/>
          </a:prstGeom>
          <a:noFill/>
        </p:spPr>
        <p:txBody>
          <a:bodyPr wrap="square" rtlCol="0">
            <a:spAutoFit/>
          </a:bodyPr>
          <a:lstStyle/>
          <a:p>
            <a:r>
              <a:rPr lang="en-US" sz="2000" dirty="0">
                <a:solidFill>
                  <a:srgbClr val="045594"/>
                </a:solidFill>
                <a:latin typeface="+mj-lt"/>
              </a:rPr>
              <a:t>*Excerpt of GDOT Mgmt. PSR</a:t>
            </a:r>
          </a:p>
        </p:txBody>
      </p:sp>
      <p:sp>
        <p:nvSpPr>
          <p:cNvPr id="4" name="TextBox 3">
            <a:extLst>
              <a:ext uri="{FF2B5EF4-FFF2-40B4-BE49-F238E27FC236}">
                <a16:creationId xmlns:a16="http://schemas.microsoft.com/office/drawing/2014/main" id="{F926E906-EBAE-FD98-38F9-830941C2B918}"/>
              </a:ext>
            </a:extLst>
          </p:cNvPr>
          <p:cNvSpPr txBox="1"/>
          <p:nvPr/>
        </p:nvSpPr>
        <p:spPr>
          <a:xfrm>
            <a:off x="6774548" y="4224544"/>
            <a:ext cx="4537814" cy="461665"/>
          </a:xfrm>
          <a:prstGeom prst="rect">
            <a:avLst/>
          </a:prstGeom>
          <a:noFill/>
        </p:spPr>
        <p:txBody>
          <a:bodyPr wrap="square" rtlCol="0">
            <a:spAutoFit/>
          </a:bodyPr>
          <a:lstStyle/>
          <a:p>
            <a:r>
              <a:rPr lang="en-US" sz="2400" dirty="0">
                <a:solidFill>
                  <a:srgbClr val="000000"/>
                </a:solidFill>
                <a:latin typeface="+mj-lt"/>
              </a:rPr>
              <a:t>Only shows PFPR inspection task</a:t>
            </a:r>
          </a:p>
        </p:txBody>
      </p:sp>
    </p:spTree>
    <p:extLst>
      <p:ext uri="{BB962C8B-B14F-4D97-AF65-F5344CB8AC3E}">
        <p14:creationId xmlns:p14="http://schemas.microsoft.com/office/powerpoint/2010/main" val="38493564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1000"/>
                                        <p:tgtEl>
                                          <p:spTgt spid="4"/>
                                        </p:tgtEl>
                                      </p:cBhvr>
                                    </p:animEffect>
                                    <p:anim calcmode="lin" valueType="num">
                                      <p:cBhvr>
                                        <p:cTn id="25" dur="1000" fill="hold"/>
                                        <p:tgtEl>
                                          <p:spTgt spid="4"/>
                                        </p:tgtEl>
                                        <p:attrNameLst>
                                          <p:attrName>ppt_x</p:attrName>
                                        </p:attrNameLst>
                                      </p:cBhvr>
                                      <p:tavLst>
                                        <p:tav tm="0">
                                          <p:val>
                                            <p:strVal val="#ppt_x"/>
                                          </p:val>
                                        </p:tav>
                                        <p:tav tm="100000">
                                          <p:val>
                                            <p:strVal val="#ppt_x"/>
                                          </p:val>
                                        </p:tav>
                                      </p:tavLst>
                                    </p:anim>
                                    <p:anim calcmode="lin" valueType="num">
                                      <p:cBhvr>
                                        <p:cTn id="2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73CF5C25-9B35-DA78-256C-9D0A303A275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73379" y="613369"/>
            <a:ext cx="11045242" cy="5935490"/>
          </a:xfrm>
          <a:prstGeom prst="rect">
            <a:avLst/>
          </a:prstGeom>
          <a:noFill/>
          <a:ln w="76200">
            <a:solidFill>
              <a:srgbClr val="13784B"/>
            </a:solidFill>
          </a:ln>
        </p:spPr>
      </p:pic>
      <p:sp>
        <p:nvSpPr>
          <p:cNvPr id="23" name="Rectangle 22">
            <a:extLst>
              <a:ext uri="{FF2B5EF4-FFF2-40B4-BE49-F238E27FC236}">
                <a16:creationId xmlns:a16="http://schemas.microsoft.com/office/drawing/2014/main" id="{7BE5E379-776E-7BCC-0B42-D123BAEF388C}"/>
              </a:ext>
            </a:extLst>
          </p:cNvPr>
          <p:cNvSpPr/>
          <p:nvPr/>
        </p:nvSpPr>
        <p:spPr>
          <a:xfrm>
            <a:off x="682853" y="1965959"/>
            <a:ext cx="5009287" cy="4480029"/>
          </a:xfrm>
          <a:prstGeom prst="rect">
            <a:avLst/>
          </a:prstGeom>
          <a:noFill/>
          <a:ln w="85725">
            <a:solidFill>
              <a:srgbClr val="FFC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row: Down 23">
            <a:extLst>
              <a:ext uri="{FF2B5EF4-FFF2-40B4-BE49-F238E27FC236}">
                <a16:creationId xmlns:a16="http://schemas.microsoft.com/office/drawing/2014/main" id="{47E03379-0B8F-AA14-A0A1-CFF2C2E742AE}"/>
              </a:ext>
            </a:extLst>
          </p:cNvPr>
          <p:cNvSpPr/>
          <p:nvPr/>
        </p:nvSpPr>
        <p:spPr>
          <a:xfrm rot="6668260">
            <a:off x="6035808" y="4510131"/>
            <a:ext cx="352926" cy="744113"/>
          </a:xfrm>
          <a:prstGeom prst="downArrow">
            <a:avLst/>
          </a:prstGeom>
          <a:solidFill>
            <a:srgbClr val="FFC000"/>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5526D58B-6EC4-80D5-D15E-3080E4728CAE}"/>
              </a:ext>
            </a:extLst>
          </p:cNvPr>
          <p:cNvSpPr/>
          <p:nvPr/>
        </p:nvSpPr>
        <p:spPr>
          <a:xfrm>
            <a:off x="682853" y="4205973"/>
            <a:ext cx="5009287" cy="377457"/>
          </a:xfrm>
          <a:prstGeom prst="rect">
            <a:avLst/>
          </a:prstGeom>
          <a:solidFill>
            <a:srgbClr val="FFC000">
              <a:alpha val="47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a:extLst>
              <a:ext uri="{FF2B5EF4-FFF2-40B4-BE49-F238E27FC236}">
                <a16:creationId xmlns:a16="http://schemas.microsoft.com/office/drawing/2014/main" id="{2A7FD35D-F983-520E-16EA-6DC8E19BDCFD}"/>
              </a:ext>
            </a:extLst>
          </p:cNvPr>
          <p:cNvSpPr txBox="1"/>
          <p:nvPr/>
        </p:nvSpPr>
        <p:spPr>
          <a:xfrm>
            <a:off x="8598555" y="6148749"/>
            <a:ext cx="3020066" cy="400110"/>
          </a:xfrm>
          <a:prstGeom prst="rect">
            <a:avLst/>
          </a:prstGeom>
          <a:noFill/>
        </p:spPr>
        <p:txBody>
          <a:bodyPr wrap="square" rtlCol="0">
            <a:spAutoFit/>
          </a:bodyPr>
          <a:lstStyle/>
          <a:p>
            <a:r>
              <a:rPr lang="en-US" sz="2000" dirty="0">
                <a:solidFill>
                  <a:srgbClr val="045594"/>
                </a:solidFill>
                <a:latin typeface="+mj-lt"/>
              </a:rPr>
              <a:t>*Excerpt of GDOT OPD PSR</a:t>
            </a:r>
          </a:p>
        </p:txBody>
      </p:sp>
      <p:sp>
        <p:nvSpPr>
          <p:cNvPr id="2" name="TextBox 1">
            <a:extLst>
              <a:ext uri="{FF2B5EF4-FFF2-40B4-BE49-F238E27FC236}">
                <a16:creationId xmlns:a16="http://schemas.microsoft.com/office/drawing/2014/main" id="{F6C2D6AA-0362-A380-5A54-B7DE86C7BB11}"/>
              </a:ext>
            </a:extLst>
          </p:cNvPr>
          <p:cNvSpPr txBox="1"/>
          <p:nvPr/>
        </p:nvSpPr>
        <p:spPr>
          <a:xfrm>
            <a:off x="6583576" y="4882187"/>
            <a:ext cx="4029957" cy="1200329"/>
          </a:xfrm>
          <a:prstGeom prst="rect">
            <a:avLst/>
          </a:prstGeom>
          <a:noFill/>
        </p:spPr>
        <p:txBody>
          <a:bodyPr wrap="square" rtlCol="0">
            <a:spAutoFit/>
          </a:bodyPr>
          <a:lstStyle/>
          <a:p>
            <a:r>
              <a:rPr lang="en-US" sz="2400" dirty="0">
                <a:solidFill>
                  <a:srgbClr val="000000"/>
                </a:solidFill>
                <a:latin typeface="+mj-lt"/>
              </a:rPr>
              <a:t>Displays additional PFPR tasks that are important to the PM/OPD</a:t>
            </a:r>
          </a:p>
        </p:txBody>
      </p:sp>
    </p:spTree>
    <p:extLst>
      <p:ext uri="{BB962C8B-B14F-4D97-AF65-F5344CB8AC3E}">
        <p14:creationId xmlns:p14="http://schemas.microsoft.com/office/powerpoint/2010/main" val="2541044025"/>
      </p:ext>
    </p:extLst>
  </p:cSld>
  <p:clrMapOvr>
    <a:masterClrMapping/>
  </p:clrMapOvr>
  <mc:AlternateContent xmlns:mc="http://schemas.openxmlformats.org/markup-compatibility/2006" xmlns:p14="http://schemas.microsoft.com/office/powerpoint/2010/main">
    <mc:Choice Requires="p14">
      <p:transition spd="slow" p14:dur="1750">
        <p:push dir="u"/>
      </p:transition>
    </mc:Choice>
    <mc:Fallback xmlns="">
      <p:transition spd="slow">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fade">
                                      <p:cBhvr>
                                        <p:cTn id="18" dur="1000"/>
                                        <p:tgtEl>
                                          <p:spTgt spid="2"/>
                                        </p:tgtEl>
                                      </p:cBhvr>
                                    </p:animEffect>
                                    <p:anim calcmode="lin" valueType="num">
                                      <p:cBhvr>
                                        <p:cTn id="19" dur="1000" fill="hold"/>
                                        <p:tgtEl>
                                          <p:spTgt spid="2"/>
                                        </p:tgtEl>
                                        <p:attrNameLst>
                                          <p:attrName>ppt_x</p:attrName>
                                        </p:attrNameLst>
                                      </p:cBhvr>
                                      <p:tavLst>
                                        <p:tav tm="0">
                                          <p:val>
                                            <p:strVal val="#ppt_x"/>
                                          </p:val>
                                        </p:tav>
                                        <p:tav tm="100000">
                                          <p:val>
                                            <p:strVal val="#ppt_x"/>
                                          </p:val>
                                        </p:tav>
                                      </p:tavLst>
                                    </p:anim>
                                    <p:anim calcmode="lin" valueType="num">
                                      <p:cBhvr>
                                        <p:cTn id="2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ctrTitle"/>
          </p:nvPr>
        </p:nvSpPr>
        <p:spPr>
          <a:xfrm>
            <a:off x="4005070" y="3543896"/>
            <a:ext cx="4181859" cy="579194"/>
          </a:xfrm>
        </p:spPr>
        <p:txBody>
          <a:bodyPr>
            <a:noAutofit/>
          </a:bodyPr>
          <a:lstStyle/>
          <a:p>
            <a:r>
              <a:rPr lang="en-US" sz="6600" dirty="0"/>
              <a:t>Questions?</a:t>
            </a:r>
          </a:p>
        </p:txBody>
      </p:sp>
    </p:spTree>
    <p:extLst>
      <p:ext uri="{BB962C8B-B14F-4D97-AF65-F5344CB8AC3E}">
        <p14:creationId xmlns:p14="http://schemas.microsoft.com/office/powerpoint/2010/main" val="1622978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23920-414B-44B7-949F-02027D51D64F}"/>
              </a:ext>
            </a:extLst>
          </p:cNvPr>
          <p:cNvSpPr>
            <a:spLocks noGrp="1"/>
          </p:cNvSpPr>
          <p:nvPr>
            <p:ph type="title"/>
          </p:nvPr>
        </p:nvSpPr>
        <p:spPr>
          <a:xfrm>
            <a:off x="201644" y="876300"/>
            <a:ext cx="3760755" cy="5105400"/>
          </a:xfrm>
        </p:spPr>
        <p:txBody>
          <a:bodyPr vert="horz" lIns="91440" tIns="45720" rIns="91440" bIns="45720" rtlCol="0" anchor="ctr">
            <a:normAutofit/>
          </a:bodyPr>
          <a:lstStyle/>
          <a:p>
            <a:pPr>
              <a:lnSpc>
                <a:spcPct val="90000"/>
              </a:lnSpc>
            </a:pPr>
            <a:r>
              <a:rPr lang="en-US" sz="4000" kern="1200" dirty="0">
                <a:solidFill>
                  <a:srgbClr val="000000"/>
                </a:solidFill>
                <a:ea typeface="+mj-ea"/>
                <a:cs typeface="+mj-cs"/>
              </a:rPr>
              <a:t>Schedule Terminology</a:t>
            </a:r>
          </a:p>
        </p:txBody>
      </p:sp>
      <p:graphicFrame>
        <p:nvGraphicFramePr>
          <p:cNvPr id="6" name="Content Placeholder 2">
            <a:extLst>
              <a:ext uri="{FF2B5EF4-FFF2-40B4-BE49-F238E27FC236}">
                <a16:creationId xmlns:a16="http://schemas.microsoft.com/office/drawing/2014/main" id="{9A1EA7F4-EDD4-4794-94B7-FC9644ADEFB2}"/>
              </a:ext>
            </a:extLst>
          </p:cNvPr>
          <p:cNvGraphicFramePr>
            <a:graphicFrameLocks noGrp="1"/>
          </p:cNvGraphicFramePr>
          <p:nvPr>
            <p:ph idx="1"/>
            <p:extLst>
              <p:ext uri="{D42A27DB-BD31-4B8C-83A1-F6EECF244321}">
                <p14:modId xmlns:p14="http://schemas.microsoft.com/office/powerpoint/2010/main" val="1798522061"/>
              </p:ext>
            </p:extLst>
          </p:nvPr>
        </p:nvGraphicFramePr>
        <p:xfrm>
          <a:off x="4743450" y="1295400"/>
          <a:ext cx="6492875" cy="5105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377037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23920-414B-44B7-949F-02027D51D64F}"/>
              </a:ext>
            </a:extLst>
          </p:cNvPr>
          <p:cNvSpPr>
            <a:spLocks noGrp="1"/>
          </p:cNvSpPr>
          <p:nvPr>
            <p:ph type="title"/>
          </p:nvPr>
        </p:nvSpPr>
        <p:spPr>
          <a:xfrm>
            <a:off x="385298" y="939163"/>
            <a:ext cx="3369673" cy="5105400"/>
          </a:xfrm>
        </p:spPr>
        <p:txBody>
          <a:bodyPr vert="horz" lIns="91440" tIns="45720" rIns="91440" bIns="45720" rtlCol="0" anchor="ctr">
            <a:normAutofit/>
          </a:bodyPr>
          <a:lstStyle/>
          <a:p>
            <a:pPr>
              <a:lnSpc>
                <a:spcPct val="90000"/>
              </a:lnSpc>
            </a:pPr>
            <a:r>
              <a:rPr lang="en-US" sz="4000" kern="1200" dirty="0">
                <a:solidFill>
                  <a:srgbClr val="000000"/>
                </a:solidFill>
                <a:ea typeface="+mj-ea"/>
                <a:cs typeface="+mj-cs"/>
              </a:rPr>
              <a:t>Schedule Terminology</a:t>
            </a:r>
          </a:p>
        </p:txBody>
      </p:sp>
      <p:sp>
        <p:nvSpPr>
          <p:cNvPr id="7" name="TextBox 6">
            <a:extLst>
              <a:ext uri="{FF2B5EF4-FFF2-40B4-BE49-F238E27FC236}">
                <a16:creationId xmlns:a16="http://schemas.microsoft.com/office/drawing/2014/main" id="{66FF1B99-DE61-5522-AAD4-AC3727C379F5}"/>
              </a:ext>
            </a:extLst>
          </p:cNvPr>
          <p:cNvSpPr txBox="1"/>
          <p:nvPr/>
        </p:nvSpPr>
        <p:spPr>
          <a:xfrm>
            <a:off x="4882238" y="498220"/>
            <a:ext cx="6924464" cy="646331"/>
          </a:xfrm>
          <a:prstGeom prst="rect">
            <a:avLst/>
          </a:prstGeom>
          <a:noFill/>
        </p:spPr>
        <p:txBody>
          <a:bodyPr wrap="square" rtlCol="0">
            <a:spAutoFit/>
          </a:bodyPr>
          <a:lstStyle/>
          <a:p>
            <a:r>
              <a:rPr lang="en-US" sz="3600" b="1" dirty="0">
                <a:solidFill>
                  <a:srgbClr val="045594"/>
                </a:solidFill>
                <a:latin typeface="+mj-lt"/>
              </a:rPr>
              <a:t>Work Breakdown Structure (WBS)</a:t>
            </a:r>
          </a:p>
        </p:txBody>
      </p:sp>
      <p:sp>
        <p:nvSpPr>
          <p:cNvPr id="8" name="Rectangle 7">
            <a:extLst>
              <a:ext uri="{FF2B5EF4-FFF2-40B4-BE49-F238E27FC236}">
                <a16:creationId xmlns:a16="http://schemas.microsoft.com/office/drawing/2014/main" id="{CAD9BB45-19B8-D1E0-9773-DDFACCC93144}"/>
              </a:ext>
            </a:extLst>
          </p:cNvPr>
          <p:cNvSpPr/>
          <p:nvPr/>
        </p:nvSpPr>
        <p:spPr>
          <a:xfrm>
            <a:off x="6747023" y="1289932"/>
            <a:ext cx="2499360" cy="944880"/>
          </a:xfrm>
          <a:prstGeom prst="rect">
            <a:avLst/>
          </a:prstGeom>
          <a:solidFill>
            <a:srgbClr val="13784B"/>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j-lt"/>
              </a:rPr>
              <a:t>HOUSE</a:t>
            </a:r>
          </a:p>
        </p:txBody>
      </p:sp>
      <p:sp>
        <p:nvSpPr>
          <p:cNvPr id="9" name="Rectangle 8">
            <a:extLst>
              <a:ext uri="{FF2B5EF4-FFF2-40B4-BE49-F238E27FC236}">
                <a16:creationId xmlns:a16="http://schemas.microsoft.com/office/drawing/2014/main" id="{8AA8FAFD-42C3-94E3-2C2D-CB6E298BC573}"/>
              </a:ext>
            </a:extLst>
          </p:cNvPr>
          <p:cNvSpPr/>
          <p:nvPr/>
        </p:nvSpPr>
        <p:spPr>
          <a:xfrm>
            <a:off x="4284025" y="2590678"/>
            <a:ext cx="2120308" cy="901185"/>
          </a:xfrm>
          <a:prstGeom prst="rect">
            <a:avLst/>
          </a:prstGeom>
          <a:solidFill>
            <a:srgbClr val="13784B"/>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j-lt"/>
              </a:rPr>
              <a:t>Foundation</a:t>
            </a:r>
          </a:p>
        </p:txBody>
      </p:sp>
      <p:sp>
        <p:nvSpPr>
          <p:cNvPr id="10" name="Rectangle 9">
            <a:extLst>
              <a:ext uri="{FF2B5EF4-FFF2-40B4-BE49-F238E27FC236}">
                <a16:creationId xmlns:a16="http://schemas.microsoft.com/office/drawing/2014/main" id="{7F9B0C0C-E7E1-5C20-9DD8-9CC80EC34FB9}"/>
              </a:ext>
            </a:extLst>
          </p:cNvPr>
          <p:cNvSpPr/>
          <p:nvPr/>
        </p:nvSpPr>
        <p:spPr>
          <a:xfrm>
            <a:off x="6936549" y="2590675"/>
            <a:ext cx="2120308" cy="838323"/>
          </a:xfrm>
          <a:prstGeom prst="rect">
            <a:avLst/>
          </a:prstGeom>
          <a:solidFill>
            <a:srgbClr val="13784B"/>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j-lt"/>
              </a:rPr>
              <a:t>Interior</a:t>
            </a:r>
          </a:p>
        </p:txBody>
      </p:sp>
      <p:sp>
        <p:nvSpPr>
          <p:cNvPr id="11" name="Rectangle 10">
            <a:extLst>
              <a:ext uri="{FF2B5EF4-FFF2-40B4-BE49-F238E27FC236}">
                <a16:creationId xmlns:a16="http://schemas.microsoft.com/office/drawing/2014/main" id="{422BBC40-5054-A001-0C18-8C3C3BEB533E}"/>
              </a:ext>
            </a:extLst>
          </p:cNvPr>
          <p:cNvSpPr/>
          <p:nvPr/>
        </p:nvSpPr>
        <p:spPr>
          <a:xfrm>
            <a:off x="9686395" y="2590676"/>
            <a:ext cx="2120308" cy="838323"/>
          </a:xfrm>
          <a:prstGeom prst="rect">
            <a:avLst/>
          </a:prstGeom>
          <a:solidFill>
            <a:srgbClr val="13784B"/>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j-lt"/>
              </a:rPr>
              <a:t>Exterior</a:t>
            </a:r>
          </a:p>
        </p:txBody>
      </p:sp>
      <p:sp>
        <p:nvSpPr>
          <p:cNvPr id="12" name="Rectangle 11">
            <a:extLst>
              <a:ext uri="{FF2B5EF4-FFF2-40B4-BE49-F238E27FC236}">
                <a16:creationId xmlns:a16="http://schemas.microsoft.com/office/drawing/2014/main" id="{92D3BBF7-A4AD-106A-3D7C-B5DE43302C63}"/>
              </a:ext>
            </a:extLst>
          </p:cNvPr>
          <p:cNvSpPr/>
          <p:nvPr/>
        </p:nvSpPr>
        <p:spPr>
          <a:xfrm>
            <a:off x="4808031" y="4811966"/>
            <a:ext cx="1593575" cy="729918"/>
          </a:xfrm>
          <a:prstGeom prst="rect">
            <a:avLst/>
          </a:prstGeom>
          <a:solidFill>
            <a:srgbClr val="13784B"/>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j-lt"/>
              </a:rPr>
              <a:t>Pour Concrete</a:t>
            </a:r>
          </a:p>
        </p:txBody>
      </p:sp>
      <p:sp>
        <p:nvSpPr>
          <p:cNvPr id="13" name="Rectangle 12">
            <a:extLst>
              <a:ext uri="{FF2B5EF4-FFF2-40B4-BE49-F238E27FC236}">
                <a16:creationId xmlns:a16="http://schemas.microsoft.com/office/drawing/2014/main" id="{EC708651-C3B0-2AB9-E05B-9CD717B729D2}"/>
              </a:ext>
            </a:extLst>
          </p:cNvPr>
          <p:cNvSpPr/>
          <p:nvPr/>
        </p:nvSpPr>
        <p:spPr>
          <a:xfrm>
            <a:off x="4810758" y="3825640"/>
            <a:ext cx="1593575" cy="729918"/>
          </a:xfrm>
          <a:prstGeom prst="rect">
            <a:avLst/>
          </a:prstGeom>
          <a:solidFill>
            <a:srgbClr val="13784B"/>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j-lt"/>
              </a:rPr>
              <a:t>Excavate</a:t>
            </a:r>
          </a:p>
        </p:txBody>
      </p:sp>
      <p:sp>
        <p:nvSpPr>
          <p:cNvPr id="14" name="Rectangle 13">
            <a:extLst>
              <a:ext uri="{FF2B5EF4-FFF2-40B4-BE49-F238E27FC236}">
                <a16:creationId xmlns:a16="http://schemas.microsoft.com/office/drawing/2014/main" id="{2E915ACE-BD91-2BF5-BABC-9A541F4F8D48}"/>
              </a:ext>
            </a:extLst>
          </p:cNvPr>
          <p:cNvSpPr/>
          <p:nvPr/>
        </p:nvSpPr>
        <p:spPr>
          <a:xfrm>
            <a:off x="7463282" y="3825640"/>
            <a:ext cx="1593575" cy="729918"/>
          </a:xfrm>
          <a:prstGeom prst="rect">
            <a:avLst/>
          </a:prstGeom>
          <a:solidFill>
            <a:srgbClr val="13784B"/>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j-lt"/>
              </a:rPr>
              <a:t>Frame</a:t>
            </a:r>
          </a:p>
        </p:txBody>
      </p:sp>
      <p:cxnSp>
        <p:nvCxnSpPr>
          <p:cNvPr id="29" name="Straight Connector 28">
            <a:extLst>
              <a:ext uri="{FF2B5EF4-FFF2-40B4-BE49-F238E27FC236}">
                <a16:creationId xmlns:a16="http://schemas.microsoft.com/office/drawing/2014/main" id="{1FB724B0-D155-E5CB-E43B-885B3F1274BB}"/>
              </a:ext>
            </a:extLst>
          </p:cNvPr>
          <p:cNvCxnSpPr/>
          <p:nvPr/>
        </p:nvCxnSpPr>
        <p:spPr>
          <a:xfrm>
            <a:off x="4353124" y="3491863"/>
            <a:ext cx="0" cy="1746887"/>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111331EF-025C-8D54-E2E0-AB9448FC39F2}"/>
              </a:ext>
            </a:extLst>
          </p:cNvPr>
          <p:cNvCxnSpPr>
            <a:cxnSpLocks/>
          </p:cNvCxnSpPr>
          <p:nvPr/>
        </p:nvCxnSpPr>
        <p:spPr>
          <a:xfrm>
            <a:off x="7065844" y="3428998"/>
            <a:ext cx="0" cy="2727161"/>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75CAB0A6-30F3-20EC-6BB3-8C1791842A91}"/>
              </a:ext>
            </a:extLst>
          </p:cNvPr>
          <p:cNvCxnSpPr>
            <a:cxnSpLocks/>
          </p:cNvCxnSpPr>
          <p:nvPr/>
        </p:nvCxnSpPr>
        <p:spPr>
          <a:xfrm>
            <a:off x="9854764" y="3430038"/>
            <a:ext cx="0" cy="2726121"/>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801CBAEA-AF08-9A29-48A7-1D9B786CDF4E}"/>
              </a:ext>
            </a:extLst>
          </p:cNvPr>
          <p:cNvCxnSpPr>
            <a:cxnSpLocks/>
            <a:endCxn id="13" idx="1"/>
          </p:cNvCxnSpPr>
          <p:nvPr/>
        </p:nvCxnSpPr>
        <p:spPr>
          <a:xfrm>
            <a:off x="4353124" y="4190599"/>
            <a:ext cx="457634" cy="0"/>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7621CF30-6A13-41FE-0A41-FE5321423A72}"/>
              </a:ext>
            </a:extLst>
          </p:cNvPr>
          <p:cNvCxnSpPr/>
          <p:nvPr/>
        </p:nvCxnSpPr>
        <p:spPr>
          <a:xfrm>
            <a:off x="4322169" y="5215489"/>
            <a:ext cx="492992" cy="0"/>
          </a:xfrm>
          <a:prstGeom prst="line">
            <a:avLst/>
          </a:prstGeom>
          <a:ln w="381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29180FCA-11DE-B3B1-1A76-B9D68A9A16C7}"/>
              </a:ext>
            </a:extLst>
          </p:cNvPr>
          <p:cNvCxnSpPr>
            <a:cxnSpLocks/>
            <a:endCxn id="14" idx="1"/>
          </p:cNvCxnSpPr>
          <p:nvPr/>
        </p:nvCxnSpPr>
        <p:spPr>
          <a:xfrm>
            <a:off x="7065844" y="4190599"/>
            <a:ext cx="397438" cy="0"/>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82EFA486-12E2-B136-47E7-5C82762D6B4F}"/>
              </a:ext>
            </a:extLst>
          </p:cNvPr>
          <p:cNvCxnSpPr>
            <a:cxnSpLocks/>
          </p:cNvCxnSpPr>
          <p:nvPr/>
        </p:nvCxnSpPr>
        <p:spPr>
          <a:xfrm>
            <a:off x="7095312" y="5238750"/>
            <a:ext cx="397438" cy="0"/>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BEC5747F-C915-92F8-E631-0102DA9A7C36}"/>
              </a:ext>
            </a:extLst>
          </p:cNvPr>
          <p:cNvCxnSpPr>
            <a:cxnSpLocks/>
          </p:cNvCxnSpPr>
          <p:nvPr/>
        </p:nvCxnSpPr>
        <p:spPr>
          <a:xfrm>
            <a:off x="7065844" y="6156159"/>
            <a:ext cx="397438" cy="0"/>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931C2EC3-7606-99CD-475F-DA0F1B9F4F2C}"/>
              </a:ext>
            </a:extLst>
          </p:cNvPr>
          <p:cNvCxnSpPr>
            <a:cxnSpLocks/>
          </p:cNvCxnSpPr>
          <p:nvPr/>
        </p:nvCxnSpPr>
        <p:spPr>
          <a:xfrm>
            <a:off x="9854764" y="4190198"/>
            <a:ext cx="397438" cy="0"/>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927D6985-8468-A858-CA0F-BE0318870685}"/>
              </a:ext>
            </a:extLst>
          </p:cNvPr>
          <p:cNvCxnSpPr>
            <a:cxnSpLocks/>
          </p:cNvCxnSpPr>
          <p:nvPr/>
        </p:nvCxnSpPr>
        <p:spPr>
          <a:xfrm>
            <a:off x="9854764" y="5215489"/>
            <a:ext cx="397438" cy="0"/>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36BB3C41-825B-23FB-AB95-A843E3FD39B7}"/>
              </a:ext>
            </a:extLst>
          </p:cNvPr>
          <p:cNvCxnSpPr>
            <a:cxnSpLocks/>
          </p:cNvCxnSpPr>
          <p:nvPr/>
        </p:nvCxnSpPr>
        <p:spPr>
          <a:xfrm>
            <a:off x="9854764" y="6156159"/>
            <a:ext cx="397438" cy="0"/>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95822231-6A36-166F-B0CD-0892FE824D82}"/>
              </a:ext>
            </a:extLst>
          </p:cNvPr>
          <p:cNvCxnSpPr>
            <a:cxnSpLocks/>
          </p:cNvCxnSpPr>
          <p:nvPr/>
        </p:nvCxnSpPr>
        <p:spPr>
          <a:xfrm>
            <a:off x="5244909" y="2408319"/>
            <a:ext cx="5765004" cy="0"/>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44E22C43-B7E4-40C8-5901-1A5565264ACA}"/>
              </a:ext>
            </a:extLst>
          </p:cNvPr>
          <p:cNvCxnSpPr>
            <a:cxnSpLocks/>
          </p:cNvCxnSpPr>
          <p:nvPr/>
        </p:nvCxnSpPr>
        <p:spPr>
          <a:xfrm>
            <a:off x="5244909" y="2408319"/>
            <a:ext cx="0" cy="182356"/>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AC06B14B-42AA-8F7D-BD01-FAE5577B9309}"/>
              </a:ext>
            </a:extLst>
          </p:cNvPr>
          <p:cNvCxnSpPr>
            <a:cxnSpLocks/>
          </p:cNvCxnSpPr>
          <p:nvPr/>
        </p:nvCxnSpPr>
        <p:spPr>
          <a:xfrm>
            <a:off x="11002294" y="2407280"/>
            <a:ext cx="0" cy="182357"/>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87B53D9A-CA2E-BA02-334D-9515CDB176B1}"/>
              </a:ext>
            </a:extLst>
          </p:cNvPr>
          <p:cNvCxnSpPr>
            <a:cxnSpLocks/>
            <a:stCxn id="8" idx="2"/>
            <a:endCxn id="10" idx="0"/>
          </p:cNvCxnSpPr>
          <p:nvPr/>
        </p:nvCxnSpPr>
        <p:spPr>
          <a:xfrm>
            <a:off x="7996703" y="2234812"/>
            <a:ext cx="0" cy="355863"/>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534C54BE-7882-D1FA-0221-4A2693567F60}"/>
              </a:ext>
            </a:extLst>
          </p:cNvPr>
          <p:cNvSpPr/>
          <p:nvPr/>
        </p:nvSpPr>
        <p:spPr>
          <a:xfrm>
            <a:off x="10213126" y="3825640"/>
            <a:ext cx="1593575" cy="729918"/>
          </a:xfrm>
          <a:prstGeom prst="rect">
            <a:avLst/>
          </a:prstGeom>
          <a:solidFill>
            <a:srgbClr val="13784B"/>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j-lt"/>
              </a:rPr>
              <a:t>Sub Task</a:t>
            </a:r>
          </a:p>
        </p:txBody>
      </p:sp>
      <p:sp>
        <p:nvSpPr>
          <p:cNvPr id="26" name="Rectangle 25">
            <a:extLst>
              <a:ext uri="{FF2B5EF4-FFF2-40B4-BE49-F238E27FC236}">
                <a16:creationId xmlns:a16="http://schemas.microsoft.com/office/drawing/2014/main" id="{B2766201-C2F5-CA7B-B545-CE777C9DD415}"/>
              </a:ext>
            </a:extLst>
          </p:cNvPr>
          <p:cNvSpPr/>
          <p:nvPr/>
        </p:nvSpPr>
        <p:spPr>
          <a:xfrm>
            <a:off x="10213128" y="4811966"/>
            <a:ext cx="1593575" cy="729918"/>
          </a:xfrm>
          <a:prstGeom prst="rect">
            <a:avLst/>
          </a:prstGeom>
          <a:solidFill>
            <a:srgbClr val="13784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j-lt"/>
              </a:rPr>
              <a:t>Sub Task</a:t>
            </a:r>
          </a:p>
        </p:txBody>
      </p:sp>
      <p:sp>
        <p:nvSpPr>
          <p:cNvPr id="27" name="Rectangle 26">
            <a:extLst>
              <a:ext uri="{FF2B5EF4-FFF2-40B4-BE49-F238E27FC236}">
                <a16:creationId xmlns:a16="http://schemas.microsoft.com/office/drawing/2014/main" id="{FF1CD2DE-0070-DA9C-E010-A1559DB53F4E}"/>
              </a:ext>
            </a:extLst>
          </p:cNvPr>
          <p:cNvSpPr/>
          <p:nvPr/>
        </p:nvSpPr>
        <p:spPr>
          <a:xfrm>
            <a:off x="10213127" y="5791200"/>
            <a:ext cx="1593575" cy="729918"/>
          </a:xfrm>
          <a:prstGeom prst="rect">
            <a:avLst/>
          </a:prstGeom>
          <a:solidFill>
            <a:srgbClr val="13784B"/>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j-lt"/>
              </a:rPr>
              <a:t>Sub Task</a:t>
            </a:r>
          </a:p>
        </p:txBody>
      </p:sp>
      <p:sp>
        <p:nvSpPr>
          <p:cNvPr id="16" name="Rectangle 15">
            <a:extLst>
              <a:ext uri="{FF2B5EF4-FFF2-40B4-BE49-F238E27FC236}">
                <a16:creationId xmlns:a16="http://schemas.microsoft.com/office/drawing/2014/main" id="{05AC2D25-1EE7-E283-22DA-D8B9194DA35D}"/>
              </a:ext>
            </a:extLst>
          </p:cNvPr>
          <p:cNvSpPr/>
          <p:nvPr/>
        </p:nvSpPr>
        <p:spPr>
          <a:xfrm>
            <a:off x="7463281" y="4811966"/>
            <a:ext cx="1593575" cy="729918"/>
          </a:xfrm>
          <a:prstGeom prst="rect">
            <a:avLst/>
          </a:prstGeom>
          <a:solidFill>
            <a:srgbClr val="13784B"/>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j-lt"/>
              </a:rPr>
              <a:t>Electrical</a:t>
            </a:r>
          </a:p>
        </p:txBody>
      </p:sp>
      <p:sp>
        <p:nvSpPr>
          <p:cNvPr id="24" name="Rectangle 23">
            <a:extLst>
              <a:ext uri="{FF2B5EF4-FFF2-40B4-BE49-F238E27FC236}">
                <a16:creationId xmlns:a16="http://schemas.microsoft.com/office/drawing/2014/main" id="{1C3F1651-A53E-28C4-67AE-A8EFA6B763AC}"/>
              </a:ext>
            </a:extLst>
          </p:cNvPr>
          <p:cNvSpPr/>
          <p:nvPr/>
        </p:nvSpPr>
        <p:spPr>
          <a:xfrm>
            <a:off x="7443745" y="5791200"/>
            <a:ext cx="1593575" cy="729918"/>
          </a:xfrm>
          <a:prstGeom prst="rect">
            <a:avLst/>
          </a:prstGeom>
          <a:solidFill>
            <a:srgbClr val="13784B"/>
          </a:solidFill>
          <a:ln>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j-lt"/>
              </a:rPr>
              <a:t>Plumbing</a:t>
            </a:r>
          </a:p>
        </p:txBody>
      </p:sp>
    </p:spTree>
    <p:extLst>
      <p:ext uri="{BB962C8B-B14F-4D97-AF65-F5344CB8AC3E}">
        <p14:creationId xmlns:p14="http://schemas.microsoft.com/office/powerpoint/2010/main" val="40449244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76CA448-A80E-6CBB-86CD-78D6FE03F5B0}"/>
              </a:ext>
            </a:extLst>
          </p:cNvPr>
          <p:cNvPicPr>
            <a:picLocks noChangeAspect="1"/>
          </p:cNvPicPr>
          <p:nvPr/>
        </p:nvPicPr>
        <p:blipFill>
          <a:blip r:embed="rId3"/>
          <a:stretch>
            <a:fillRect/>
          </a:stretch>
        </p:blipFill>
        <p:spPr>
          <a:xfrm>
            <a:off x="4451543" y="1134987"/>
            <a:ext cx="7132432" cy="5634620"/>
          </a:xfrm>
          <a:prstGeom prst="rect">
            <a:avLst/>
          </a:prstGeom>
          <a:noFill/>
        </p:spPr>
      </p:pic>
      <p:sp>
        <p:nvSpPr>
          <p:cNvPr id="31" name="TextBox 30">
            <a:extLst>
              <a:ext uri="{FF2B5EF4-FFF2-40B4-BE49-F238E27FC236}">
                <a16:creationId xmlns:a16="http://schemas.microsoft.com/office/drawing/2014/main" id="{A17F8557-993F-2AB8-2A07-AB96A304F81D}"/>
              </a:ext>
            </a:extLst>
          </p:cNvPr>
          <p:cNvSpPr txBox="1"/>
          <p:nvPr/>
        </p:nvSpPr>
        <p:spPr>
          <a:xfrm>
            <a:off x="3200202" y="488656"/>
            <a:ext cx="7189469" cy="646331"/>
          </a:xfrm>
          <a:prstGeom prst="rect">
            <a:avLst/>
          </a:prstGeom>
          <a:noFill/>
        </p:spPr>
        <p:txBody>
          <a:bodyPr wrap="square" rtlCol="0">
            <a:spAutoFit/>
          </a:bodyPr>
          <a:lstStyle/>
          <a:p>
            <a:r>
              <a:rPr lang="en-US" sz="3600" b="1" dirty="0">
                <a:solidFill>
                  <a:srgbClr val="045594"/>
                </a:solidFill>
                <a:latin typeface="+mj-lt"/>
              </a:rPr>
              <a:t>Work Breakdown Structure (WBS)</a:t>
            </a:r>
          </a:p>
        </p:txBody>
      </p:sp>
      <p:sp>
        <p:nvSpPr>
          <p:cNvPr id="33" name="Rectangle 32">
            <a:extLst>
              <a:ext uri="{FF2B5EF4-FFF2-40B4-BE49-F238E27FC236}">
                <a16:creationId xmlns:a16="http://schemas.microsoft.com/office/drawing/2014/main" id="{CB0A6574-1BE5-60B0-65E6-139FF704C2DD}"/>
              </a:ext>
            </a:extLst>
          </p:cNvPr>
          <p:cNvSpPr/>
          <p:nvPr/>
        </p:nvSpPr>
        <p:spPr>
          <a:xfrm>
            <a:off x="533401" y="1582662"/>
            <a:ext cx="2191407" cy="536027"/>
          </a:xfrm>
          <a:prstGeom prst="rect">
            <a:avLst/>
          </a:prstGeom>
          <a:solidFill>
            <a:srgbClr val="202AE8"/>
          </a:solidFill>
          <a:ln w="28575">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j-lt"/>
              </a:rPr>
              <a:t>WBS 1</a:t>
            </a:r>
          </a:p>
        </p:txBody>
      </p:sp>
      <p:sp>
        <p:nvSpPr>
          <p:cNvPr id="34" name="Rectangle 33">
            <a:extLst>
              <a:ext uri="{FF2B5EF4-FFF2-40B4-BE49-F238E27FC236}">
                <a16:creationId xmlns:a16="http://schemas.microsoft.com/office/drawing/2014/main" id="{6C10F329-FFE1-2B66-6D19-7C7461096069}"/>
              </a:ext>
            </a:extLst>
          </p:cNvPr>
          <p:cNvSpPr/>
          <p:nvPr/>
        </p:nvSpPr>
        <p:spPr>
          <a:xfrm>
            <a:off x="852915" y="2343348"/>
            <a:ext cx="2191407" cy="536027"/>
          </a:xfrm>
          <a:prstGeom prst="rect">
            <a:avLst/>
          </a:prstGeom>
          <a:solidFill>
            <a:srgbClr val="7FED65"/>
          </a:solidFill>
          <a:ln w="28575">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latin typeface="+mj-lt"/>
              </a:rPr>
              <a:t>WBS 2</a:t>
            </a:r>
          </a:p>
        </p:txBody>
      </p:sp>
      <p:sp>
        <p:nvSpPr>
          <p:cNvPr id="38" name="Rectangle 37">
            <a:extLst>
              <a:ext uri="{FF2B5EF4-FFF2-40B4-BE49-F238E27FC236}">
                <a16:creationId xmlns:a16="http://schemas.microsoft.com/office/drawing/2014/main" id="{E2F206D8-B088-5114-6D38-22D29668E056}"/>
              </a:ext>
            </a:extLst>
          </p:cNvPr>
          <p:cNvSpPr/>
          <p:nvPr/>
        </p:nvSpPr>
        <p:spPr>
          <a:xfrm>
            <a:off x="1176108" y="3104034"/>
            <a:ext cx="2191407" cy="536027"/>
          </a:xfrm>
          <a:prstGeom prst="rect">
            <a:avLst/>
          </a:prstGeom>
          <a:solidFill>
            <a:srgbClr val="FFFF00"/>
          </a:solidFill>
          <a:ln w="28575">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latin typeface="+mj-lt"/>
              </a:rPr>
              <a:t>WBS 3</a:t>
            </a:r>
          </a:p>
        </p:txBody>
      </p:sp>
      <p:sp>
        <p:nvSpPr>
          <p:cNvPr id="45" name="Rectangle 44">
            <a:extLst>
              <a:ext uri="{FF2B5EF4-FFF2-40B4-BE49-F238E27FC236}">
                <a16:creationId xmlns:a16="http://schemas.microsoft.com/office/drawing/2014/main" id="{17537C8B-CF2B-3101-F15F-4C278CBA1AB7}"/>
              </a:ext>
            </a:extLst>
          </p:cNvPr>
          <p:cNvSpPr/>
          <p:nvPr/>
        </p:nvSpPr>
        <p:spPr>
          <a:xfrm>
            <a:off x="1475653" y="3863944"/>
            <a:ext cx="2191407" cy="536027"/>
          </a:xfrm>
          <a:prstGeom prst="rect">
            <a:avLst/>
          </a:prstGeom>
          <a:solidFill>
            <a:schemeClr val="bg1"/>
          </a:solidFill>
          <a:ln w="28575">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latin typeface="+mj-lt"/>
              </a:rPr>
              <a:t>WBS 4</a:t>
            </a:r>
          </a:p>
        </p:txBody>
      </p:sp>
      <p:cxnSp>
        <p:nvCxnSpPr>
          <p:cNvPr id="48" name="Straight Connector 47">
            <a:extLst>
              <a:ext uri="{FF2B5EF4-FFF2-40B4-BE49-F238E27FC236}">
                <a16:creationId xmlns:a16="http://schemas.microsoft.com/office/drawing/2014/main" id="{34F5FF2D-4222-C43A-B9B3-76C0700FBA6F}"/>
              </a:ext>
            </a:extLst>
          </p:cNvPr>
          <p:cNvCxnSpPr>
            <a:cxnSpLocks/>
          </p:cNvCxnSpPr>
          <p:nvPr/>
        </p:nvCxnSpPr>
        <p:spPr>
          <a:xfrm>
            <a:off x="533401" y="2118689"/>
            <a:ext cx="0" cy="492672"/>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FB508E8D-49BA-9062-BCF1-C48B4C86919B}"/>
              </a:ext>
            </a:extLst>
          </p:cNvPr>
          <p:cNvCxnSpPr>
            <a:cxnSpLocks/>
          </p:cNvCxnSpPr>
          <p:nvPr/>
        </p:nvCxnSpPr>
        <p:spPr>
          <a:xfrm>
            <a:off x="852915" y="2877534"/>
            <a:ext cx="0" cy="599353"/>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00890B66-EFA4-8561-5C90-B4EEEB770261}"/>
              </a:ext>
            </a:extLst>
          </p:cNvPr>
          <p:cNvCxnSpPr>
            <a:cxnSpLocks/>
          </p:cNvCxnSpPr>
          <p:nvPr/>
        </p:nvCxnSpPr>
        <p:spPr>
          <a:xfrm>
            <a:off x="1176108" y="3640061"/>
            <a:ext cx="0" cy="555997"/>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7D14DF6A-0F4C-3343-256D-EE6F2CE86E43}"/>
              </a:ext>
            </a:extLst>
          </p:cNvPr>
          <p:cNvCxnSpPr>
            <a:cxnSpLocks/>
            <a:endCxn id="34" idx="1"/>
          </p:cNvCxnSpPr>
          <p:nvPr/>
        </p:nvCxnSpPr>
        <p:spPr>
          <a:xfrm>
            <a:off x="533401" y="2611361"/>
            <a:ext cx="319514" cy="1"/>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124CA10D-4D11-E46F-94D9-81EFCCC0E5EC}"/>
              </a:ext>
            </a:extLst>
          </p:cNvPr>
          <p:cNvCxnSpPr>
            <a:cxnSpLocks/>
          </p:cNvCxnSpPr>
          <p:nvPr/>
        </p:nvCxnSpPr>
        <p:spPr>
          <a:xfrm>
            <a:off x="836625" y="3476887"/>
            <a:ext cx="319514" cy="1"/>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60" name="Straight Connector 59">
            <a:extLst>
              <a:ext uri="{FF2B5EF4-FFF2-40B4-BE49-F238E27FC236}">
                <a16:creationId xmlns:a16="http://schemas.microsoft.com/office/drawing/2014/main" id="{E22C8714-FDB0-9C21-5D5B-AE881945F041}"/>
              </a:ext>
            </a:extLst>
          </p:cNvPr>
          <p:cNvCxnSpPr>
            <a:cxnSpLocks/>
          </p:cNvCxnSpPr>
          <p:nvPr/>
        </p:nvCxnSpPr>
        <p:spPr>
          <a:xfrm>
            <a:off x="1156139" y="4186072"/>
            <a:ext cx="319514" cy="1"/>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49526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500"/>
                                  </p:stCondLst>
                                  <p:childTnLst>
                                    <p:set>
                                      <p:cBhvr>
                                        <p:cTn id="9" dur="1" fill="hold">
                                          <p:stCondLst>
                                            <p:cond delay="0"/>
                                          </p:stCondLst>
                                        </p:cTn>
                                        <p:tgtEl>
                                          <p:spTgt spid="48"/>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nodeType="afterEffect">
                                  <p:stCondLst>
                                    <p:cond delay="500"/>
                                  </p:stCondLst>
                                  <p:childTnLst>
                                    <p:set>
                                      <p:cBhvr>
                                        <p:cTn id="12" dur="1" fill="hold">
                                          <p:stCondLst>
                                            <p:cond delay="0"/>
                                          </p:stCondLst>
                                        </p:cTn>
                                        <p:tgtEl>
                                          <p:spTgt spid="57"/>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grpId="0" nodeType="afterEffect">
                                  <p:stCondLst>
                                    <p:cond delay="500"/>
                                  </p:stCondLst>
                                  <p:childTnLst>
                                    <p:set>
                                      <p:cBhvr>
                                        <p:cTn id="15" dur="1" fill="hold">
                                          <p:stCondLst>
                                            <p:cond delay="0"/>
                                          </p:stCondLst>
                                        </p:cTn>
                                        <p:tgtEl>
                                          <p:spTgt spid="34"/>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nodeType="afterEffect">
                                  <p:stCondLst>
                                    <p:cond delay="500"/>
                                  </p:stCondLst>
                                  <p:childTnLst>
                                    <p:set>
                                      <p:cBhvr>
                                        <p:cTn id="18" dur="1" fill="hold">
                                          <p:stCondLst>
                                            <p:cond delay="0"/>
                                          </p:stCondLst>
                                        </p:cTn>
                                        <p:tgtEl>
                                          <p:spTgt spid="50"/>
                                        </p:tgtEl>
                                        <p:attrNameLst>
                                          <p:attrName>style.visibility</p:attrName>
                                        </p:attrNameLst>
                                      </p:cBhvr>
                                      <p:to>
                                        <p:strVal val="visible"/>
                                      </p:to>
                                    </p:set>
                                  </p:childTnLst>
                                </p:cTn>
                              </p:par>
                            </p:childTnLst>
                          </p:cTn>
                        </p:par>
                        <p:par>
                          <p:cTn id="19" fill="hold">
                            <p:stCondLst>
                              <p:cond delay="2000"/>
                            </p:stCondLst>
                            <p:childTnLst>
                              <p:par>
                                <p:cTn id="20" presetID="1" presetClass="entr" presetSubtype="0" fill="hold" nodeType="afterEffect">
                                  <p:stCondLst>
                                    <p:cond delay="500"/>
                                  </p:stCondLst>
                                  <p:childTnLst>
                                    <p:set>
                                      <p:cBhvr>
                                        <p:cTn id="21" dur="1" fill="hold">
                                          <p:stCondLst>
                                            <p:cond delay="0"/>
                                          </p:stCondLst>
                                        </p:cTn>
                                        <p:tgtEl>
                                          <p:spTgt spid="59"/>
                                        </p:tgtEl>
                                        <p:attrNameLst>
                                          <p:attrName>style.visibility</p:attrName>
                                        </p:attrNameLst>
                                      </p:cBhvr>
                                      <p:to>
                                        <p:strVal val="visible"/>
                                      </p:to>
                                    </p:set>
                                  </p:childTnLst>
                                </p:cTn>
                              </p:par>
                            </p:childTnLst>
                          </p:cTn>
                        </p:par>
                        <p:par>
                          <p:cTn id="22" fill="hold">
                            <p:stCondLst>
                              <p:cond delay="2500"/>
                            </p:stCondLst>
                            <p:childTnLst>
                              <p:par>
                                <p:cTn id="23" presetID="1" presetClass="entr" presetSubtype="0" fill="hold" grpId="0" nodeType="afterEffect">
                                  <p:stCondLst>
                                    <p:cond delay="500"/>
                                  </p:stCondLst>
                                  <p:childTnLst>
                                    <p:set>
                                      <p:cBhvr>
                                        <p:cTn id="24" dur="1" fill="hold">
                                          <p:stCondLst>
                                            <p:cond delay="0"/>
                                          </p:stCondLst>
                                        </p:cTn>
                                        <p:tgtEl>
                                          <p:spTgt spid="38"/>
                                        </p:tgtEl>
                                        <p:attrNameLst>
                                          <p:attrName>style.visibility</p:attrName>
                                        </p:attrNameLst>
                                      </p:cBhvr>
                                      <p:to>
                                        <p:strVal val="visible"/>
                                      </p:to>
                                    </p:set>
                                  </p:childTnLst>
                                </p:cTn>
                              </p:par>
                            </p:childTnLst>
                          </p:cTn>
                        </p:par>
                        <p:par>
                          <p:cTn id="25" fill="hold">
                            <p:stCondLst>
                              <p:cond delay="3000"/>
                            </p:stCondLst>
                            <p:childTnLst>
                              <p:par>
                                <p:cTn id="26" presetID="1" presetClass="entr" presetSubtype="0" fill="hold" nodeType="afterEffect">
                                  <p:stCondLst>
                                    <p:cond delay="500"/>
                                  </p:stCondLst>
                                  <p:childTnLst>
                                    <p:set>
                                      <p:cBhvr>
                                        <p:cTn id="27" dur="1" fill="hold">
                                          <p:stCondLst>
                                            <p:cond delay="0"/>
                                          </p:stCondLst>
                                        </p:cTn>
                                        <p:tgtEl>
                                          <p:spTgt spid="52"/>
                                        </p:tgtEl>
                                        <p:attrNameLst>
                                          <p:attrName>style.visibility</p:attrName>
                                        </p:attrNameLst>
                                      </p:cBhvr>
                                      <p:to>
                                        <p:strVal val="visible"/>
                                      </p:to>
                                    </p:set>
                                  </p:childTnLst>
                                </p:cTn>
                              </p:par>
                            </p:childTnLst>
                          </p:cTn>
                        </p:par>
                        <p:par>
                          <p:cTn id="28" fill="hold">
                            <p:stCondLst>
                              <p:cond delay="3500"/>
                            </p:stCondLst>
                            <p:childTnLst>
                              <p:par>
                                <p:cTn id="29" presetID="1" presetClass="entr" presetSubtype="0" fill="hold" nodeType="afterEffect">
                                  <p:stCondLst>
                                    <p:cond delay="500"/>
                                  </p:stCondLst>
                                  <p:childTnLst>
                                    <p:set>
                                      <p:cBhvr>
                                        <p:cTn id="30" dur="1" fill="hold">
                                          <p:stCondLst>
                                            <p:cond delay="0"/>
                                          </p:stCondLst>
                                        </p:cTn>
                                        <p:tgtEl>
                                          <p:spTgt spid="60"/>
                                        </p:tgtEl>
                                        <p:attrNameLst>
                                          <p:attrName>style.visibility</p:attrName>
                                        </p:attrNameLst>
                                      </p:cBhvr>
                                      <p:to>
                                        <p:strVal val="visible"/>
                                      </p:to>
                                    </p:set>
                                  </p:childTnLst>
                                </p:cTn>
                              </p:par>
                            </p:childTnLst>
                          </p:cTn>
                        </p:par>
                        <p:par>
                          <p:cTn id="31" fill="hold">
                            <p:stCondLst>
                              <p:cond delay="4000"/>
                            </p:stCondLst>
                            <p:childTnLst>
                              <p:par>
                                <p:cTn id="32" presetID="1" presetClass="entr" presetSubtype="0" fill="hold" grpId="0" nodeType="afterEffect">
                                  <p:stCondLst>
                                    <p:cond delay="500"/>
                                  </p:stCondLst>
                                  <p:childTnLst>
                                    <p:set>
                                      <p:cBhvr>
                                        <p:cTn id="33"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8" grpId="0" animBg="1"/>
      <p:bldP spid="4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76CA448-A80E-6CBB-86CD-78D6FE03F5B0}"/>
              </a:ext>
            </a:extLst>
          </p:cNvPr>
          <p:cNvPicPr>
            <a:picLocks noChangeAspect="1"/>
          </p:cNvPicPr>
          <p:nvPr/>
        </p:nvPicPr>
        <p:blipFill>
          <a:blip r:embed="rId3"/>
          <a:stretch>
            <a:fillRect/>
          </a:stretch>
        </p:blipFill>
        <p:spPr>
          <a:xfrm>
            <a:off x="4597304" y="1041613"/>
            <a:ext cx="7145142" cy="5644661"/>
          </a:xfrm>
          <a:prstGeom prst="rect">
            <a:avLst/>
          </a:prstGeom>
          <a:noFill/>
        </p:spPr>
      </p:pic>
      <p:sp>
        <p:nvSpPr>
          <p:cNvPr id="31" name="TextBox 30">
            <a:extLst>
              <a:ext uri="{FF2B5EF4-FFF2-40B4-BE49-F238E27FC236}">
                <a16:creationId xmlns:a16="http://schemas.microsoft.com/office/drawing/2014/main" id="{A17F8557-993F-2AB8-2A07-AB96A304F81D}"/>
              </a:ext>
            </a:extLst>
          </p:cNvPr>
          <p:cNvSpPr txBox="1"/>
          <p:nvPr/>
        </p:nvSpPr>
        <p:spPr>
          <a:xfrm>
            <a:off x="3973830" y="372586"/>
            <a:ext cx="7151370" cy="646331"/>
          </a:xfrm>
          <a:prstGeom prst="rect">
            <a:avLst/>
          </a:prstGeom>
          <a:noFill/>
        </p:spPr>
        <p:txBody>
          <a:bodyPr wrap="square" rtlCol="0">
            <a:spAutoFit/>
          </a:bodyPr>
          <a:lstStyle/>
          <a:p>
            <a:r>
              <a:rPr lang="en-US" sz="3600" b="1" dirty="0">
                <a:solidFill>
                  <a:srgbClr val="045594"/>
                </a:solidFill>
                <a:latin typeface="+mj-lt"/>
              </a:rPr>
              <a:t>Work Breakdown Structure (WBS)</a:t>
            </a:r>
          </a:p>
        </p:txBody>
      </p:sp>
      <p:pic>
        <p:nvPicPr>
          <p:cNvPr id="62" name="Picture 61">
            <a:extLst>
              <a:ext uri="{FF2B5EF4-FFF2-40B4-BE49-F238E27FC236}">
                <a16:creationId xmlns:a16="http://schemas.microsoft.com/office/drawing/2014/main" id="{A0E87034-27A8-5F2D-D9A3-13834B1962DE}"/>
              </a:ext>
            </a:extLst>
          </p:cNvPr>
          <p:cNvPicPr>
            <a:picLocks noChangeAspect="1"/>
          </p:cNvPicPr>
          <p:nvPr/>
        </p:nvPicPr>
        <p:blipFill>
          <a:blip r:embed="rId4"/>
          <a:stretch>
            <a:fillRect/>
          </a:stretch>
        </p:blipFill>
        <p:spPr>
          <a:xfrm>
            <a:off x="1522304" y="4789096"/>
            <a:ext cx="4374646" cy="1373152"/>
          </a:xfrm>
          <a:prstGeom prst="rect">
            <a:avLst/>
          </a:prstGeom>
          <a:ln w="88900">
            <a:solidFill>
              <a:srgbClr val="0000FE"/>
            </a:solidFill>
          </a:ln>
        </p:spPr>
      </p:pic>
      <p:sp>
        <p:nvSpPr>
          <p:cNvPr id="64" name="Arrow: Down 63">
            <a:extLst>
              <a:ext uri="{FF2B5EF4-FFF2-40B4-BE49-F238E27FC236}">
                <a16:creationId xmlns:a16="http://schemas.microsoft.com/office/drawing/2014/main" id="{0D3B977D-C69D-FE49-3419-B414303EF953}"/>
              </a:ext>
            </a:extLst>
          </p:cNvPr>
          <p:cNvSpPr/>
          <p:nvPr/>
        </p:nvSpPr>
        <p:spPr>
          <a:xfrm rot="2911474">
            <a:off x="4403448" y="3729221"/>
            <a:ext cx="609600" cy="1058569"/>
          </a:xfrm>
          <a:prstGeom prst="downArrow">
            <a:avLst/>
          </a:prstGeom>
          <a:solidFill>
            <a:schemeClr val="bg1"/>
          </a:solidFill>
          <a:ln w="73025">
            <a:solidFill>
              <a:srgbClr val="0000F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E26AA582-C246-4825-0E83-57632EFA6F9A}"/>
              </a:ext>
            </a:extLst>
          </p:cNvPr>
          <p:cNvSpPr/>
          <p:nvPr/>
        </p:nvSpPr>
        <p:spPr>
          <a:xfrm>
            <a:off x="306980" y="1041613"/>
            <a:ext cx="2191407" cy="536027"/>
          </a:xfrm>
          <a:prstGeom prst="rect">
            <a:avLst/>
          </a:prstGeom>
          <a:solidFill>
            <a:srgbClr val="202AE8"/>
          </a:solidFill>
          <a:ln w="28575">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latin typeface="+mj-lt"/>
              </a:rPr>
              <a:t>WBS 1</a:t>
            </a:r>
          </a:p>
        </p:txBody>
      </p:sp>
      <p:sp>
        <p:nvSpPr>
          <p:cNvPr id="5" name="Rectangle 4">
            <a:extLst>
              <a:ext uri="{FF2B5EF4-FFF2-40B4-BE49-F238E27FC236}">
                <a16:creationId xmlns:a16="http://schemas.microsoft.com/office/drawing/2014/main" id="{7AAA3E3A-29D8-8D0C-D299-CA6AB228855F}"/>
              </a:ext>
            </a:extLst>
          </p:cNvPr>
          <p:cNvSpPr/>
          <p:nvPr/>
        </p:nvSpPr>
        <p:spPr>
          <a:xfrm>
            <a:off x="626494" y="1802299"/>
            <a:ext cx="2191407" cy="536027"/>
          </a:xfrm>
          <a:prstGeom prst="rect">
            <a:avLst/>
          </a:prstGeom>
          <a:solidFill>
            <a:srgbClr val="7FED65"/>
          </a:solidFill>
          <a:ln w="28575">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latin typeface="+mj-lt"/>
              </a:rPr>
              <a:t>WBS 2</a:t>
            </a:r>
          </a:p>
        </p:txBody>
      </p:sp>
      <p:sp>
        <p:nvSpPr>
          <p:cNvPr id="6" name="Rectangle 5">
            <a:extLst>
              <a:ext uri="{FF2B5EF4-FFF2-40B4-BE49-F238E27FC236}">
                <a16:creationId xmlns:a16="http://schemas.microsoft.com/office/drawing/2014/main" id="{9530EF8A-9F27-AE11-1DF5-90ED6379B4D6}"/>
              </a:ext>
            </a:extLst>
          </p:cNvPr>
          <p:cNvSpPr/>
          <p:nvPr/>
        </p:nvSpPr>
        <p:spPr>
          <a:xfrm>
            <a:off x="949687" y="2562985"/>
            <a:ext cx="2191407" cy="536027"/>
          </a:xfrm>
          <a:prstGeom prst="rect">
            <a:avLst/>
          </a:prstGeom>
          <a:solidFill>
            <a:srgbClr val="FFFF00"/>
          </a:solidFill>
          <a:ln w="28575">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latin typeface="+mj-lt"/>
              </a:rPr>
              <a:t>WBS 3</a:t>
            </a:r>
          </a:p>
        </p:txBody>
      </p:sp>
      <p:sp>
        <p:nvSpPr>
          <p:cNvPr id="7" name="Rectangle 6">
            <a:extLst>
              <a:ext uri="{FF2B5EF4-FFF2-40B4-BE49-F238E27FC236}">
                <a16:creationId xmlns:a16="http://schemas.microsoft.com/office/drawing/2014/main" id="{C43A3B20-9AF2-1F9E-FAF6-D5AD17BAC1D5}"/>
              </a:ext>
            </a:extLst>
          </p:cNvPr>
          <p:cNvSpPr/>
          <p:nvPr/>
        </p:nvSpPr>
        <p:spPr>
          <a:xfrm>
            <a:off x="1249232" y="3322895"/>
            <a:ext cx="2191407" cy="536027"/>
          </a:xfrm>
          <a:prstGeom prst="rect">
            <a:avLst/>
          </a:prstGeom>
          <a:solidFill>
            <a:schemeClr val="bg1"/>
          </a:solidFill>
          <a:ln w="28575">
            <a:solidFill>
              <a:srgbClr val="0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000000"/>
                </a:solidFill>
                <a:latin typeface="+mj-lt"/>
              </a:rPr>
              <a:t>WBS 4</a:t>
            </a:r>
          </a:p>
        </p:txBody>
      </p:sp>
      <p:cxnSp>
        <p:nvCxnSpPr>
          <p:cNvPr id="8" name="Straight Connector 7">
            <a:extLst>
              <a:ext uri="{FF2B5EF4-FFF2-40B4-BE49-F238E27FC236}">
                <a16:creationId xmlns:a16="http://schemas.microsoft.com/office/drawing/2014/main" id="{F3894635-5A6C-BCF2-3547-23CA23912417}"/>
              </a:ext>
            </a:extLst>
          </p:cNvPr>
          <p:cNvCxnSpPr>
            <a:cxnSpLocks/>
          </p:cNvCxnSpPr>
          <p:nvPr/>
        </p:nvCxnSpPr>
        <p:spPr>
          <a:xfrm>
            <a:off x="306980" y="1577640"/>
            <a:ext cx="0" cy="492672"/>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783A2850-32CC-E8CF-0747-B543FF1030E1}"/>
              </a:ext>
            </a:extLst>
          </p:cNvPr>
          <p:cNvCxnSpPr>
            <a:cxnSpLocks/>
          </p:cNvCxnSpPr>
          <p:nvPr/>
        </p:nvCxnSpPr>
        <p:spPr>
          <a:xfrm>
            <a:off x="626494" y="2336485"/>
            <a:ext cx="0" cy="599353"/>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4CA3D16E-E11E-4304-28F8-4577BC031E49}"/>
              </a:ext>
            </a:extLst>
          </p:cNvPr>
          <p:cNvCxnSpPr>
            <a:cxnSpLocks/>
          </p:cNvCxnSpPr>
          <p:nvPr/>
        </p:nvCxnSpPr>
        <p:spPr>
          <a:xfrm>
            <a:off x="949687" y="3099012"/>
            <a:ext cx="0" cy="555997"/>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a16="http://schemas.microsoft.com/office/drawing/2014/main" id="{45ACEFBA-C27A-C730-C252-11C17AA188FD}"/>
              </a:ext>
            </a:extLst>
          </p:cNvPr>
          <p:cNvCxnSpPr>
            <a:cxnSpLocks/>
            <a:endCxn id="5" idx="1"/>
          </p:cNvCxnSpPr>
          <p:nvPr/>
        </p:nvCxnSpPr>
        <p:spPr>
          <a:xfrm>
            <a:off x="306980" y="2070312"/>
            <a:ext cx="319514" cy="1"/>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7BE1D687-B7BD-D2AD-64AE-594D2157B2DD}"/>
              </a:ext>
            </a:extLst>
          </p:cNvPr>
          <p:cNvCxnSpPr>
            <a:cxnSpLocks/>
          </p:cNvCxnSpPr>
          <p:nvPr/>
        </p:nvCxnSpPr>
        <p:spPr>
          <a:xfrm>
            <a:off x="610204" y="2935838"/>
            <a:ext cx="319514" cy="1"/>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77EABBDB-9DFB-E7EF-B88F-35953CBCC4F8}"/>
              </a:ext>
            </a:extLst>
          </p:cNvPr>
          <p:cNvCxnSpPr>
            <a:cxnSpLocks/>
          </p:cNvCxnSpPr>
          <p:nvPr/>
        </p:nvCxnSpPr>
        <p:spPr>
          <a:xfrm>
            <a:off x="929718" y="3645023"/>
            <a:ext cx="319514" cy="1"/>
          </a:xfrm>
          <a:prstGeom prst="line">
            <a:avLst/>
          </a:prstGeom>
          <a:ln w="38100">
            <a:solidFill>
              <a:srgbClr val="0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250163"/>
      </p:ext>
    </p:extLst>
  </p:cSld>
  <p:clrMapOvr>
    <a:masterClrMapping/>
  </p:clrMapOvr>
  <mc:AlternateContent xmlns:mc="http://schemas.openxmlformats.org/markup-compatibility/2006" xmlns:p14="http://schemas.microsoft.com/office/powerpoint/2010/main">
    <mc:Choice Requires="p14">
      <p:transition spd="slow" p14:dur="1400">
        <p14:ripp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64"/>
                                        </p:tgtEl>
                                      </p:cBhvr>
                                      <p:by x="150000" y="150000"/>
                                    </p:animScale>
                                  </p:childTnLst>
                                </p:cTn>
                              </p:par>
                              <p:par>
                                <p:cTn id="7" presetID="6" presetClass="emph" presetSubtype="0" fill="hold" nodeType="withEffect">
                                  <p:stCondLst>
                                    <p:cond delay="0"/>
                                  </p:stCondLst>
                                  <p:childTnLst>
                                    <p:animScale>
                                      <p:cBhvr>
                                        <p:cTn id="8" dur="2000" fill="hold"/>
                                        <p:tgtEl>
                                          <p:spTgt spid="6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23920-414B-44B7-949F-02027D51D64F}"/>
              </a:ext>
            </a:extLst>
          </p:cNvPr>
          <p:cNvSpPr>
            <a:spLocks noGrp="1"/>
          </p:cNvSpPr>
          <p:nvPr>
            <p:ph type="title"/>
          </p:nvPr>
        </p:nvSpPr>
        <p:spPr>
          <a:xfrm>
            <a:off x="535020" y="685800"/>
            <a:ext cx="2970180" cy="5105400"/>
          </a:xfrm>
        </p:spPr>
        <p:txBody>
          <a:bodyPr vert="horz" lIns="91440" tIns="45720" rIns="91440" bIns="45720" rtlCol="0" anchor="ctr">
            <a:normAutofit/>
          </a:bodyPr>
          <a:lstStyle/>
          <a:p>
            <a:pPr>
              <a:lnSpc>
                <a:spcPct val="90000"/>
              </a:lnSpc>
            </a:pPr>
            <a:r>
              <a:rPr lang="en-US" sz="4000" kern="1200" dirty="0">
                <a:solidFill>
                  <a:srgbClr val="000000"/>
                </a:solidFill>
                <a:ea typeface="+mj-ea"/>
                <a:cs typeface="+mj-cs"/>
              </a:rPr>
              <a:t>Schedule Terminology</a:t>
            </a:r>
          </a:p>
        </p:txBody>
      </p:sp>
      <p:sp>
        <p:nvSpPr>
          <p:cNvPr id="7" name="TextBox 6">
            <a:extLst>
              <a:ext uri="{FF2B5EF4-FFF2-40B4-BE49-F238E27FC236}">
                <a16:creationId xmlns:a16="http://schemas.microsoft.com/office/drawing/2014/main" id="{66FF1B99-DE61-5522-AAD4-AC3727C379F5}"/>
              </a:ext>
            </a:extLst>
          </p:cNvPr>
          <p:cNvSpPr txBox="1"/>
          <p:nvPr/>
        </p:nvSpPr>
        <p:spPr>
          <a:xfrm>
            <a:off x="4343400" y="531674"/>
            <a:ext cx="7103289" cy="646331"/>
          </a:xfrm>
          <a:prstGeom prst="rect">
            <a:avLst/>
          </a:prstGeom>
          <a:noFill/>
        </p:spPr>
        <p:txBody>
          <a:bodyPr wrap="square" rtlCol="0">
            <a:spAutoFit/>
          </a:bodyPr>
          <a:lstStyle/>
          <a:p>
            <a:pPr algn="ctr"/>
            <a:r>
              <a:rPr lang="en-US" sz="3600" b="1" dirty="0">
                <a:solidFill>
                  <a:srgbClr val="045594"/>
                </a:solidFill>
                <a:latin typeface="+mj-lt"/>
              </a:rPr>
              <a:t>Baseline Date &amp; Planned Duration</a:t>
            </a:r>
          </a:p>
        </p:txBody>
      </p:sp>
      <p:sp>
        <p:nvSpPr>
          <p:cNvPr id="3" name="TextBox 2">
            <a:extLst>
              <a:ext uri="{FF2B5EF4-FFF2-40B4-BE49-F238E27FC236}">
                <a16:creationId xmlns:a16="http://schemas.microsoft.com/office/drawing/2014/main" id="{A40C38D8-D8AC-56E1-01FB-E801E0834C52}"/>
              </a:ext>
            </a:extLst>
          </p:cNvPr>
          <p:cNvSpPr txBox="1"/>
          <p:nvPr/>
        </p:nvSpPr>
        <p:spPr>
          <a:xfrm>
            <a:off x="4630387" y="1567039"/>
            <a:ext cx="6769778" cy="1077218"/>
          </a:xfrm>
          <a:prstGeom prst="rect">
            <a:avLst/>
          </a:prstGeom>
          <a:noFill/>
        </p:spPr>
        <p:txBody>
          <a:bodyPr wrap="square" rtlCol="0">
            <a:spAutoFit/>
          </a:bodyPr>
          <a:lstStyle/>
          <a:p>
            <a:pPr algn="ctr"/>
            <a:r>
              <a:rPr lang="en-US" sz="3200" dirty="0">
                <a:solidFill>
                  <a:srgbClr val="000000"/>
                </a:solidFill>
                <a:latin typeface="+mj-lt"/>
              </a:rPr>
              <a:t>BL Start &amp; BL Finish = P6 Dates based on an Approved Schedule</a:t>
            </a:r>
          </a:p>
        </p:txBody>
      </p:sp>
      <p:pic>
        <p:nvPicPr>
          <p:cNvPr id="6" name="Graphic 5" descr="Run with solid fill">
            <a:extLst>
              <a:ext uri="{FF2B5EF4-FFF2-40B4-BE49-F238E27FC236}">
                <a16:creationId xmlns:a16="http://schemas.microsoft.com/office/drawing/2014/main" id="{C22229DA-70F5-9AC7-4701-C3049115E576}"/>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175569" y="3128445"/>
            <a:ext cx="1122362" cy="1122362"/>
          </a:xfrm>
          <a:prstGeom prst="rect">
            <a:avLst/>
          </a:prstGeom>
        </p:spPr>
      </p:pic>
      <p:cxnSp>
        <p:nvCxnSpPr>
          <p:cNvPr id="31" name="Straight Connector 30">
            <a:extLst>
              <a:ext uri="{FF2B5EF4-FFF2-40B4-BE49-F238E27FC236}">
                <a16:creationId xmlns:a16="http://schemas.microsoft.com/office/drawing/2014/main" id="{0917CBDC-2139-EC7B-436B-C8D997A4F605}"/>
              </a:ext>
            </a:extLst>
          </p:cNvPr>
          <p:cNvCxnSpPr/>
          <p:nvPr/>
        </p:nvCxnSpPr>
        <p:spPr>
          <a:xfrm>
            <a:off x="4736750" y="4250807"/>
            <a:ext cx="5928677" cy="0"/>
          </a:xfrm>
          <a:prstGeom prst="line">
            <a:avLst/>
          </a:prstGeom>
          <a:ln w="31750">
            <a:solidFill>
              <a:srgbClr val="13784B"/>
            </a:solidFill>
          </a:ln>
        </p:spPr>
        <p:style>
          <a:lnRef idx="1">
            <a:schemeClr val="accent1"/>
          </a:lnRef>
          <a:fillRef idx="0">
            <a:schemeClr val="accent1"/>
          </a:fillRef>
          <a:effectRef idx="0">
            <a:schemeClr val="accent1"/>
          </a:effectRef>
          <a:fontRef idx="minor">
            <a:schemeClr val="tx1"/>
          </a:fontRef>
        </p:style>
      </p:cxnSp>
      <p:pic>
        <p:nvPicPr>
          <p:cNvPr id="34" name="Graphic 33" descr="Race Flag with solid fill">
            <a:extLst>
              <a:ext uri="{FF2B5EF4-FFF2-40B4-BE49-F238E27FC236}">
                <a16:creationId xmlns:a16="http://schemas.microsoft.com/office/drawing/2014/main" id="{AE67D3BF-6A8E-9DAE-5DB9-7C7ACFA9EA6E}"/>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150485" y="3128445"/>
            <a:ext cx="1249680" cy="1249680"/>
          </a:xfrm>
          <a:prstGeom prst="rect">
            <a:avLst/>
          </a:prstGeom>
        </p:spPr>
      </p:pic>
      <p:sp>
        <p:nvSpPr>
          <p:cNvPr id="38" name="TextBox 37">
            <a:extLst>
              <a:ext uri="{FF2B5EF4-FFF2-40B4-BE49-F238E27FC236}">
                <a16:creationId xmlns:a16="http://schemas.microsoft.com/office/drawing/2014/main" id="{CA5DD435-5545-E1EA-07EB-9CDE26FA9167}"/>
              </a:ext>
            </a:extLst>
          </p:cNvPr>
          <p:cNvSpPr txBox="1"/>
          <p:nvPr/>
        </p:nvSpPr>
        <p:spPr>
          <a:xfrm>
            <a:off x="4342620" y="4423269"/>
            <a:ext cx="1117600" cy="1077218"/>
          </a:xfrm>
          <a:prstGeom prst="rect">
            <a:avLst/>
          </a:prstGeom>
          <a:noFill/>
        </p:spPr>
        <p:txBody>
          <a:bodyPr wrap="square" rtlCol="0">
            <a:spAutoFit/>
          </a:bodyPr>
          <a:lstStyle/>
          <a:p>
            <a:pPr algn="ctr"/>
            <a:r>
              <a:rPr lang="en-US" sz="3200" b="1" dirty="0">
                <a:solidFill>
                  <a:srgbClr val="000000"/>
                </a:solidFill>
                <a:latin typeface="+mj-lt"/>
              </a:rPr>
              <a:t>BL Start</a:t>
            </a:r>
          </a:p>
        </p:txBody>
      </p:sp>
      <p:sp>
        <p:nvSpPr>
          <p:cNvPr id="45" name="TextBox 44">
            <a:extLst>
              <a:ext uri="{FF2B5EF4-FFF2-40B4-BE49-F238E27FC236}">
                <a16:creationId xmlns:a16="http://schemas.microsoft.com/office/drawing/2014/main" id="{57A4EE52-B922-EECD-6256-918407836191}"/>
              </a:ext>
            </a:extLst>
          </p:cNvPr>
          <p:cNvSpPr txBox="1"/>
          <p:nvPr/>
        </p:nvSpPr>
        <p:spPr>
          <a:xfrm>
            <a:off x="10216525" y="4423269"/>
            <a:ext cx="1249680" cy="1077218"/>
          </a:xfrm>
          <a:prstGeom prst="rect">
            <a:avLst/>
          </a:prstGeom>
          <a:noFill/>
        </p:spPr>
        <p:txBody>
          <a:bodyPr wrap="square" rtlCol="0">
            <a:spAutoFit/>
          </a:bodyPr>
          <a:lstStyle/>
          <a:p>
            <a:pPr algn="ctr"/>
            <a:r>
              <a:rPr lang="en-US" sz="3200" b="1" dirty="0">
                <a:solidFill>
                  <a:srgbClr val="000000"/>
                </a:solidFill>
                <a:latin typeface="+mj-lt"/>
              </a:rPr>
              <a:t>BL Finish</a:t>
            </a:r>
          </a:p>
        </p:txBody>
      </p:sp>
      <p:sp>
        <p:nvSpPr>
          <p:cNvPr id="46" name="Rectangle 45">
            <a:extLst>
              <a:ext uri="{FF2B5EF4-FFF2-40B4-BE49-F238E27FC236}">
                <a16:creationId xmlns:a16="http://schemas.microsoft.com/office/drawing/2014/main" id="{3EE7262B-D0E6-5F85-E9A3-2A0F6BBCAA74}"/>
              </a:ext>
            </a:extLst>
          </p:cNvPr>
          <p:cNvSpPr/>
          <p:nvPr/>
        </p:nvSpPr>
        <p:spPr>
          <a:xfrm>
            <a:off x="4736750" y="5611991"/>
            <a:ext cx="6175735" cy="417824"/>
          </a:xfrm>
          <a:prstGeom prst="rect">
            <a:avLst/>
          </a:prstGeom>
          <a:solidFill>
            <a:srgbClr val="13784B">
              <a:alpha val="18000"/>
            </a:srgb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latin typeface="+mj-lt"/>
              </a:rPr>
              <a:t>Planned Duration</a:t>
            </a:r>
          </a:p>
        </p:txBody>
      </p:sp>
      <p:sp>
        <p:nvSpPr>
          <p:cNvPr id="48" name="TextBox 47">
            <a:extLst>
              <a:ext uri="{FF2B5EF4-FFF2-40B4-BE49-F238E27FC236}">
                <a16:creationId xmlns:a16="http://schemas.microsoft.com/office/drawing/2014/main" id="{D18E04C2-1EBD-9687-EC5C-0FE5618E6330}"/>
              </a:ext>
            </a:extLst>
          </p:cNvPr>
          <p:cNvSpPr txBox="1"/>
          <p:nvPr/>
        </p:nvSpPr>
        <p:spPr>
          <a:xfrm>
            <a:off x="4664085" y="5970117"/>
            <a:ext cx="7147560" cy="523220"/>
          </a:xfrm>
          <a:prstGeom prst="rect">
            <a:avLst/>
          </a:prstGeom>
          <a:noFill/>
        </p:spPr>
        <p:txBody>
          <a:bodyPr wrap="square" rtlCol="0">
            <a:spAutoFit/>
          </a:bodyPr>
          <a:lstStyle/>
          <a:p>
            <a:r>
              <a:rPr lang="en-US" sz="2800" dirty="0">
                <a:solidFill>
                  <a:srgbClr val="000000"/>
                </a:solidFill>
                <a:latin typeface="+mj-lt"/>
              </a:rPr>
              <a:t>Example: 20.0d = 4 weeks (or 1 month)</a:t>
            </a:r>
          </a:p>
        </p:txBody>
      </p:sp>
      <p:grpSp>
        <p:nvGrpSpPr>
          <p:cNvPr id="9" name="Group 8">
            <a:extLst>
              <a:ext uri="{FF2B5EF4-FFF2-40B4-BE49-F238E27FC236}">
                <a16:creationId xmlns:a16="http://schemas.microsoft.com/office/drawing/2014/main" id="{A0C225C4-B60F-9776-AAFF-6FD571FF0BBF}"/>
              </a:ext>
            </a:extLst>
          </p:cNvPr>
          <p:cNvGrpSpPr/>
          <p:nvPr/>
        </p:nvGrpSpPr>
        <p:grpSpPr>
          <a:xfrm>
            <a:off x="380355" y="6252089"/>
            <a:ext cx="309329" cy="324892"/>
            <a:chOff x="0" y="0"/>
            <a:chExt cx="450700" cy="455033"/>
          </a:xfrm>
          <a:solidFill>
            <a:schemeClr val="bg1"/>
          </a:solidFill>
        </p:grpSpPr>
        <p:sp>
          <p:nvSpPr>
            <p:cNvPr id="10" name="Partial Circle 9">
              <a:extLst>
                <a:ext uri="{FF2B5EF4-FFF2-40B4-BE49-F238E27FC236}">
                  <a16:creationId xmlns:a16="http://schemas.microsoft.com/office/drawing/2014/main" id="{71899E82-816E-FFBE-9141-C1F2E2E2C94A}"/>
                </a:ext>
              </a:extLst>
            </p:cNvPr>
            <p:cNvSpPr/>
            <p:nvPr/>
          </p:nvSpPr>
          <p:spPr>
            <a:xfrm>
              <a:off x="0" y="0"/>
              <a:ext cx="450700" cy="455033"/>
            </a:xfrm>
            <a:prstGeom prst="pie">
              <a:avLst>
                <a:gd name="adj1" fmla="val 5385904"/>
                <a:gd name="adj2" fmla="val 16200000"/>
              </a:avLst>
            </a:prstGeom>
            <a:grp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mj-lt"/>
              </a:endParaRPr>
            </a:p>
          </p:txBody>
        </p:sp>
        <p:sp>
          <p:nvSpPr>
            <p:cNvPr id="11" name="Isosceles Triangle 10">
              <a:extLst>
                <a:ext uri="{FF2B5EF4-FFF2-40B4-BE49-F238E27FC236}">
                  <a16:creationId xmlns:a16="http://schemas.microsoft.com/office/drawing/2014/main" id="{66678372-D9FD-2511-143C-5C25B1C639B6}"/>
                </a:ext>
              </a:extLst>
            </p:cNvPr>
            <p:cNvSpPr/>
            <p:nvPr/>
          </p:nvSpPr>
          <p:spPr>
            <a:xfrm rot="2741315">
              <a:off x="311360" y="203920"/>
              <a:ext cx="173377" cy="86070"/>
            </a:xfrm>
            <a:prstGeom prst="triangle">
              <a:avLst/>
            </a:prstGeom>
            <a:grp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mj-lt"/>
              </a:endParaRPr>
            </a:p>
          </p:txBody>
        </p:sp>
      </p:grpSp>
    </p:spTree>
    <p:extLst>
      <p:ext uri="{BB962C8B-B14F-4D97-AF65-F5344CB8AC3E}">
        <p14:creationId xmlns:p14="http://schemas.microsoft.com/office/powerpoint/2010/main" val="2338999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nodeType="clickEffect">
                                  <p:stCondLst>
                                    <p:cond delay="0"/>
                                  </p:stCondLst>
                                  <p:childTnLst>
                                    <p:animMotion origin="layout" path="M -1.45833E-6 -2.96296E-6 L 0.48633 -0.0044 " pathEditMode="relative" rAng="0" ptsTypes="AA">
                                      <p:cBhvr>
                                        <p:cTn id="10" dur="3500" fill="hold"/>
                                        <p:tgtEl>
                                          <p:spTgt spid="6"/>
                                        </p:tgtEl>
                                        <p:attrNameLst>
                                          <p:attrName>ppt_x</p:attrName>
                                          <p:attrName>ppt_y</p:attrName>
                                        </p:attrNameLst>
                                      </p:cBhvr>
                                      <p:rCtr x="24310" y="-231"/>
                                    </p:animMotion>
                                  </p:childTnLst>
                                </p:cTn>
                              </p:par>
                              <p:par>
                                <p:cTn id="11" presetID="1" presetClass="entr" presetSubtype="0" fill="hold" grpId="0" nodeType="withEffect">
                                  <p:stCondLst>
                                    <p:cond delay="0"/>
                                  </p:stCondLst>
                                  <p:childTnLst>
                                    <p:set>
                                      <p:cBhvr>
                                        <p:cTn id="12" dur="1" fill="hold">
                                          <p:stCondLst>
                                            <p:cond delay="0"/>
                                          </p:stCondLst>
                                        </p:cTn>
                                        <p:tgtEl>
                                          <p:spTgt spid="4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6" grpId="0" animBg="1"/>
      <p:bldP spid="4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23920-414B-44B7-949F-02027D51D64F}"/>
              </a:ext>
            </a:extLst>
          </p:cNvPr>
          <p:cNvSpPr>
            <a:spLocks noGrp="1"/>
          </p:cNvSpPr>
          <p:nvPr>
            <p:ph type="title"/>
          </p:nvPr>
        </p:nvSpPr>
        <p:spPr>
          <a:xfrm>
            <a:off x="535020" y="949183"/>
            <a:ext cx="2913030" cy="5105400"/>
          </a:xfrm>
        </p:spPr>
        <p:txBody>
          <a:bodyPr vert="horz" lIns="91440" tIns="45720" rIns="91440" bIns="45720" rtlCol="0" anchor="ctr">
            <a:normAutofit/>
          </a:bodyPr>
          <a:lstStyle/>
          <a:p>
            <a:pPr>
              <a:lnSpc>
                <a:spcPct val="90000"/>
              </a:lnSpc>
            </a:pPr>
            <a:r>
              <a:rPr lang="en-US" sz="4000" kern="1200" dirty="0">
                <a:solidFill>
                  <a:srgbClr val="000000"/>
                </a:solidFill>
                <a:ea typeface="+mj-ea"/>
                <a:cs typeface="+mj-cs"/>
              </a:rPr>
              <a:t>Schedule Terminology</a:t>
            </a:r>
          </a:p>
        </p:txBody>
      </p:sp>
      <p:sp>
        <p:nvSpPr>
          <p:cNvPr id="7" name="TextBox 6">
            <a:extLst>
              <a:ext uri="{FF2B5EF4-FFF2-40B4-BE49-F238E27FC236}">
                <a16:creationId xmlns:a16="http://schemas.microsoft.com/office/drawing/2014/main" id="{66FF1B99-DE61-5522-AAD4-AC3727C379F5}"/>
              </a:ext>
            </a:extLst>
          </p:cNvPr>
          <p:cNvSpPr txBox="1"/>
          <p:nvPr/>
        </p:nvSpPr>
        <p:spPr>
          <a:xfrm>
            <a:off x="5010742" y="547873"/>
            <a:ext cx="6035040" cy="646331"/>
          </a:xfrm>
          <a:prstGeom prst="rect">
            <a:avLst/>
          </a:prstGeom>
          <a:noFill/>
        </p:spPr>
        <p:txBody>
          <a:bodyPr wrap="square" rtlCol="0">
            <a:spAutoFit/>
          </a:bodyPr>
          <a:lstStyle/>
          <a:p>
            <a:pPr algn="ctr"/>
            <a:r>
              <a:rPr lang="en-US" sz="3600" b="1" dirty="0">
                <a:solidFill>
                  <a:srgbClr val="045594"/>
                </a:solidFill>
                <a:latin typeface="+mj-lt"/>
              </a:rPr>
              <a:t>Actual Date</a:t>
            </a:r>
          </a:p>
        </p:txBody>
      </p:sp>
      <p:sp>
        <p:nvSpPr>
          <p:cNvPr id="5" name="TextBox 4">
            <a:extLst>
              <a:ext uri="{FF2B5EF4-FFF2-40B4-BE49-F238E27FC236}">
                <a16:creationId xmlns:a16="http://schemas.microsoft.com/office/drawing/2014/main" id="{07B2DAE4-8217-7207-15B3-160298E4F4C1}"/>
              </a:ext>
            </a:extLst>
          </p:cNvPr>
          <p:cNvSpPr txBox="1"/>
          <p:nvPr/>
        </p:nvSpPr>
        <p:spPr>
          <a:xfrm>
            <a:off x="4453903" y="1434099"/>
            <a:ext cx="6769778" cy="1077218"/>
          </a:xfrm>
          <a:prstGeom prst="rect">
            <a:avLst/>
          </a:prstGeom>
          <a:noFill/>
        </p:spPr>
        <p:txBody>
          <a:bodyPr wrap="square" rtlCol="0">
            <a:spAutoFit/>
          </a:bodyPr>
          <a:lstStyle/>
          <a:p>
            <a:pPr algn="ctr"/>
            <a:r>
              <a:rPr lang="en-US" sz="3200" dirty="0">
                <a:solidFill>
                  <a:srgbClr val="000000"/>
                </a:solidFill>
                <a:latin typeface="+mj-lt"/>
              </a:rPr>
              <a:t>Actual Start &amp; Actual Finish = </a:t>
            </a:r>
          </a:p>
          <a:p>
            <a:pPr algn="ctr"/>
            <a:r>
              <a:rPr lang="en-US" sz="3200" dirty="0">
                <a:solidFill>
                  <a:srgbClr val="000000"/>
                </a:solidFill>
                <a:latin typeface="+mj-lt"/>
              </a:rPr>
              <a:t>Dates that are entered into P6</a:t>
            </a:r>
          </a:p>
        </p:txBody>
      </p:sp>
      <p:grpSp>
        <p:nvGrpSpPr>
          <p:cNvPr id="27" name="Group 26">
            <a:extLst>
              <a:ext uri="{FF2B5EF4-FFF2-40B4-BE49-F238E27FC236}">
                <a16:creationId xmlns:a16="http://schemas.microsoft.com/office/drawing/2014/main" id="{71E592FA-BC4D-6A43-5645-8CB611071316}"/>
              </a:ext>
            </a:extLst>
          </p:cNvPr>
          <p:cNvGrpSpPr/>
          <p:nvPr/>
        </p:nvGrpSpPr>
        <p:grpSpPr>
          <a:xfrm>
            <a:off x="4264032" y="2625002"/>
            <a:ext cx="5618106" cy="2067785"/>
            <a:chOff x="4555924" y="2644666"/>
            <a:chExt cx="7548375" cy="2707371"/>
          </a:xfrm>
        </p:grpSpPr>
        <p:pic>
          <p:nvPicPr>
            <p:cNvPr id="9" name="Graphic 8" descr="Run with solid fill">
              <a:extLst>
                <a:ext uri="{FF2B5EF4-FFF2-40B4-BE49-F238E27FC236}">
                  <a16:creationId xmlns:a16="http://schemas.microsoft.com/office/drawing/2014/main" id="{D909ABC1-E006-ECB6-E1BB-A78AD80E3DF7}"/>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4555924" y="2644666"/>
              <a:ext cx="1122362" cy="1122362"/>
            </a:xfrm>
            <a:prstGeom prst="rect">
              <a:avLst/>
            </a:prstGeom>
          </p:spPr>
        </p:pic>
        <p:cxnSp>
          <p:nvCxnSpPr>
            <p:cNvPr id="10" name="Straight Connector 9">
              <a:extLst>
                <a:ext uri="{FF2B5EF4-FFF2-40B4-BE49-F238E27FC236}">
                  <a16:creationId xmlns:a16="http://schemas.microsoft.com/office/drawing/2014/main" id="{D3F9BA49-6129-C4C6-85F1-0F79B1E3F18C}"/>
                </a:ext>
              </a:extLst>
            </p:cNvPr>
            <p:cNvCxnSpPr/>
            <p:nvPr/>
          </p:nvCxnSpPr>
          <p:spPr>
            <a:xfrm>
              <a:off x="5117105" y="3767028"/>
              <a:ext cx="5928677" cy="0"/>
            </a:xfrm>
            <a:prstGeom prst="line">
              <a:avLst/>
            </a:prstGeom>
            <a:solidFill>
              <a:srgbClr val="13784B"/>
            </a:solidFill>
            <a:ln w="31750">
              <a:solidFill>
                <a:srgbClr val="13784B"/>
              </a:solidFill>
            </a:ln>
          </p:spPr>
          <p:style>
            <a:lnRef idx="1">
              <a:schemeClr val="accent1"/>
            </a:lnRef>
            <a:fillRef idx="0">
              <a:schemeClr val="accent1"/>
            </a:fillRef>
            <a:effectRef idx="0">
              <a:schemeClr val="accent1"/>
            </a:effectRef>
            <a:fontRef idx="minor">
              <a:schemeClr val="tx1"/>
            </a:fontRef>
          </p:style>
        </p:cxnSp>
        <p:pic>
          <p:nvPicPr>
            <p:cNvPr id="11" name="Graphic 10" descr="Race Flag with solid fill">
              <a:extLst>
                <a:ext uri="{FF2B5EF4-FFF2-40B4-BE49-F238E27FC236}">
                  <a16:creationId xmlns:a16="http://schemas.microsoft.com/office/drawing/2014/main" id="{A8A49DF4-4C58-81D2-9B43-0F0241888E94}"/>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530840" y="2644666"/>
              <a:ext cx="1249680" cy="1249680"/>
            </a:xfrm>
            <a:prstGeom prst="rect">
              <a:avLst/>
            </a:prstGeom>
          </p:spPr>
        </p:pic>
        <p:sp>
          <p:nvSpPr>
            <p:cNvPr id="12" name="TextBox 11">
              <a:extLst>
                <a:ext uri="{FF2B5EF4-FFF2-40B4-BE49-F238E27FC236}">
                  <a16:creationId xmlns:a16="http://schemas.microsoft.com/office/drawing/2014/main" id="{4261FD3A-F47B-1051-76F4-606A4A4E0126}"/>
                </a:ext>
              </a:extLst>
            </p:cNvPr>
            <p:cNvSpPr txBox="1"/>
            <p:nvPr/>
          </p:nvSpPr>
          <p:spPr>
            <a:xfrm>
              <a:off x="4731890" y="3894330"/>
              <a:ext cx="1682439" cy="1410412"/>
            </a:xfrm>
            <a:prstGeom prst="rect">
              <a:avLst/>
            </a:prstGeom>
            <a:noFill/>
          </p:spPr>
          <p:txBody>
            <a:bodyPr wrap="square" rtlCol="0">
              <a:spAutoFit/>
            </a:bodyPr>
            <a:lstStyle/>
            <a:p>
              <a:pPr algn="ctr"/>
              <a:r>
                <a:rPr lang="en-US" sz="3200" b="1" dirty="0">
                  <a:solidFill>
                    <a:srgbClr val="000000"/>
                  </a:solidFill>
                  <a:latin typeface="+mj-lt"/>
                </a:rPr>
                <a:t>BL Start</a:t>
              </a:r>
            </a:p>
          </p:txBody>
        </p:sp>
        <p:sp>
          <p:nvSpPr>
            <p:cNvPr id="13" name="TextBox 12">
              <a:extLst>
                <a:ext uri="{FF2B5EF4-FFF2-40B4-BE49-F238E27FC236}">
                  <a16:creationId xmlns:a16="http://schemas.microsoft.com/office/drawing/2014/main" id="{68B20484-A511-0FCF-1DB2-2B289D418C38}"/>
                </a:ext>
              </a:extLst>
            </p:cNvPr>
            <p:cNvSpPr txBox="1"/>
            <p:nvPr/>
          </p:nvSpPr>
          <p:spPr>
            <a:xfrm>
              <a:off x="10097001" y="3941625"/>
              <a:ext cx="2007298" cy="1410412"/>
            </a:xfrm>
            <a:prstGeom prst="rect">
              <a:avLst/>
            </a:prstGeom>
            <a:noFill/>
          </p:spPr>
          <p:txBody>
            <a:bodyPr wrap="square" rtlCol="0">
              <a:spAutoFit/>
            </a:bodyPr>
            <a:lstStyle/>
            <a:p>
              <a:pPr algn="ctr"/>
              <a:r>
                <a:rPr lang="en-US" sz="3200" b="1" dirty="0">
                  <a:solidFill>
                    <a:srgbClr val="000000"/>
                  </a:solidFill>
                  <a:latin typeface="+mj-lt"/>
                </a:rPr>
                <a:t>BL Finish</a:t>
              </a:r>
            </a:p>
          </p:txBody>
        </p:sp>
      </p:grpSp>
      <p:grpSp>
        <p:nvGrpSpPr>
          <p:cNvPr id="30" name="Group 29">
            <a:extLst>
              <a:ext uri="{FF2B5EF4-FFF2-40B4-BE49-F238E27FC236}">
                <a16:creationId xmlns:a16="http://schemas.microsoft.com/office/drawing/2014/main" id="{7F706971-0599-9ED5-39D6-88F001363320}"/>
              </a:ext>
            </a:extLst>
          </p:cNvPr>
          <p:cNvGrpSpPr/>
          <p:nvPr/>
        </p:nvGrpSpPr>
        <p:grpSpPr>
          <a:xfrm>
            <a:off x="5146631" y="4656665"/>
            <a:ext cx="6610858" cy="2117354"/>
            <a:chOff x="5423493" y="4710188"/>
            <a:chExt cx="6311655" cy="1981632"/>
          </a:xfrm>
        </p:grpSpPr>
        <p:pic>
          <p:nvPicPr>
            <p:cNvPr id="14" name="Graphic 13" descr="Run with solid fill">
              <a:extLst>
                <a:ext uri="{FF2B5EF4-FFF2-40B4-BE49-F238E27FC236}">
                  <a16:creationId xmlns:a16="http://schemas.microsoft.com/office/drawing/2014/main" id="{424C092F-FBE3-5866-6BF6-EA40128C7B01}"/>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5423493" y="4710188"/>
              <a:ext cx="798701" cy="842377"/>
            </a:xfrm>
            <a:prstGeom prst="rect">
              <a:avLst/>
            </a:prstGeom>
          </p:spPr>
        </p:pic>
        <p:cxnSp>
          <p:nvCxnSpPr>
            <p:cNvPr id="16" name="Straight Connector 15">
              <a:extLst>
                <a:ext uri="{FF2B5EF4-FFF2-40B4-BE49-F238E27FC236}">
                  <a16:creationId xmlns:a16="http://schemas.microsoft.com/office/drawing/2014/main" id="{48E177C3-1066-3917-2B3B-739388DF58B5}"/>
                </a:ext>
              </a:extLst>
            </p:cNvPr>
            <p:cNvCxnSpPr>
              <a:cxnSpLocks/>
            </p:cNvCxnSpPr>
            <p:nvPr/>
          </p:nvCxnSpPr>
          <p:spPr>
            <a:xfrm>
              <a:off x="5822843" y="5552565"/>
              <a:ext cx="5068373" cy="0"/>
            </a:xfrm>
            <a:prstGeom prst="line">
              <a:avLst/>
            </a:prstGeom>
            <a:ln w="31750">
              <a:solidFill>
                <a:srgbClr val="045594"/>
              </a:solidFill>
            </a:ln>
          </p:spPr>
          <p:style>
            <a:lnRef idx="1">
              <a:schemeClr val="accent1"/>
            </a:lnRef>
            <a:fillRef idx="0">
              <a:schemeClr val="accent1"/>
            </a:fillRef>
            <a:effectRef idx="0">
              <a:schemeClr val="accent1"/>
            </a:effectRef>
            <a:fontRef idx="minor">
              <a:schemeClr val="tx1"/>
            </a:fontRef>
          </p:style>
        </p:cxnSp>
        <p:pic>
          <p:nvPicPr>
            <p:cNvPr id="24" name="Graphic 23" descr="Race Flag with solid fill">
              <a:extLst>
                <a:ext uri="{FF2B5EF4-FFF2-40B4-BE49-F238E27FC236}">
                  <a16:creationId xmlns:a16="http://schemas.microsoft.com/office/drawing/2014/main" id="{62897278-E9C6-D7E9-8A14-9B6586F5C2BA}"/>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10561315" y="4757168"/>
              <a:ext cx="889304" cy="937935"/>
            </a:xfrm>
            <a:prstGeom prst="rect">
              <a:avLst/>
            </a:prstGeom>
          </p:spPr>
        </p:pic>
        <p:sp>
          <p:nvSpPr>
            <p:cNvPr id="25" name="TextBox 24">
              <a:extLst>
                <a:ext uri="{FF2B5EF4-FFF2-40B4-BE49-F238E27FC236}">
                  <a16:creationId xmlns:a16="http://schemas.microsoft.com/office/drawing/2014/main" id="{E8F748C6-CFFA-8CCA-9D26-B540676EAB16}"/>
                </a:ext>
              </a:extLst>
            </p:cNvPr>
            <p:cNvSpPr txBox="1"/>
            <p:nvPr/>
          </p:nvSpPr>
          <p:spPr>
            <a:xfrm>
              <a:off x="5474482" y="5683651"/>
              <a:ext cx="1495424" cy="1008169"/>
            </a:xfrm>
            <a:prstGeom prst="rect">
              <a:avLst/>
            </a:prstGeom>
            <a:noFill/>
          </p:spPr>
          <p:txBody>
            <a:bodyPr wrap="square" rtlCol="0">
              <a:spAutoFit/>
            </a:bodyPr>
            <a:lstStyle/>
            <a:p>
              <a:pPr algn="ctr"/>
              <a:r>
                <a:rPr lang="en-US" sz="3200" b="1" dirty="0">
                  <a:solidFill>
                    <a:srgbClr val="000000"/>
                  </a:solidFill>
                  <a:latin typeface="+mj-lt"/>
                </a:rPr>
                <a:t>Actual Start</a:t>
              </a:r>
            </a:p>
          </p:txBody>
        </p:sp>
        <p:sp>
          <p:nvSpPr>
            <p:cNvPr id="26" name="TextBox 25">
              <a:extLst>
                <a:ext uri="{FF2B5EF4-FFF2-40B4-BE49-F238E27FC236}">
                  <a16:creationId xmlns:a16="http://schemas.microsoft.com/office/drawing/2014/main" id="{E6E14EB8-F0D0-FE72-0E72-4BA5AF03D0EC}"/>
                </a:ext>
              </a:extLst>
            </p:cNvPr>
            <p:cNvSpPr txBox="1"/>
            <p:nvPr/>
          </p:nvSpPr>
          <p:spPr>
            <a:xfrm>
              <a:off x="10169952" y="5682005"/>
              <a:ext cx="1565196" cy="1008169"/>
            </a:xfrm>
            <a:prstGeom prst="rect">
              <a:avLst/>
            </a:prstGeom>
            <a:noFill/>
          </p:spPr>
          <p:txBody>
            <a:bodyPr wrap="square" rtlCol="0">
              <a:spAutoFit/>
            </a:bodyPr>
            <a:lstStyle/>
            <a:p>
              <a:pPr algn="ctr"/>
              <a:r>
                <a:rPr lang="en-US" sz="3200" b="1" dirty="0">
                  <a:solidFill>
                    <a:srgbClr val="000000"/>
                  </a:solidFill>
                  <a:latin typeface="+mj-lt"/>
                </a:rPr>
                <a:t>Actual Finish</a:t>
              </a:r>
            </a:p>
          </p:txBody>
        </p:sp>
      </p:grpSp>
      <p:grpSp>
        <p:nvGrpSpPr>
          <p:cNvPr id="8" name="Group 7">
            <a:extLst>
              <a:ext uri="{FF2B5EF4-FFF2-40B4-BE49-F238E27FC236}">
                <a16:creationId xmlns:a16="http://schemas.microsoft.com/office/drawing/2014/main" id="{206FFAC9-A568-3EDC-4B7D-38490FF29D45}"/>
              </a:ext>
            </a:extLst>
          </p:cNvPr>
          <p:cNvGrpSpPr/>
          <p:nvPr/>
        </p:nvGrpSpPr>
        <p:grpSpPr>
          <a:xfrm>
            <a:off x="225691" y="6314554"/>
            <a:ext cx="309329" cy="324892"/>
            <a:chOff x="0" y="0"/>
            <a:chExt cx="450700" cy="455033"/>
          </a:xfrm>
          <a:solidFill>
            <a:schemeClr val="bg1"/>
          </a:solidFill>
        </p:grpSpPr>
        <p:sp>
          <p:nvSpPr>
            <p:cNvPr id="28" name="Partial Circle 27">
              <a:extLst>
                <a:ext uri="{FF2B5EF4-FFF2-40B4-BE49-F238E27FC236}">
                  <a16:creationId xmlns:a16="http://schemas.microsoft.com/office/drawing/2014/main" id="{C25CD5F9-75CB-8973-CE7C-AFCD73B6C85C}"/>
                </a:ext>
              </a:extLst>
            </p:cNvPr>
            <p:cNvSpPr/>
            <p:nvPr/>
          </p:nvSpPr>
          <p:spPr>
            <a:xfrm>
              <a:off x="0" y="0"/>
              <a:ext cx="450700" cy="455033"/>
            </a:xfrm>
            <a:prstGeom prst="pie">
              <a:avLst>
                <a:gd name="adj1" fmla="val 5385904"/>
                <a:gd name="adj2" fmla="val 16200000"/>
              </a:avLst>
            </a:prstGeom>
            <a:grp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mj-lt"/>
              </a:endParaRPr>
            </a:p>
          </p:txBody>
        </p:sp>
        <p:sp>
          <p:nvSpPr>
            <p:cNvPr id="29" name="Isosceles Triangle 28">
              <a:extLst>
                <a:ext uri="{FF2B5EF4-FFF2-40B4-BE49-F238E27FC236}">
                  <a16:creationId xmlns:a16="http://schemas.microsoft.com/office/drawing/2014/main" id="{A34B077C-0727-C4F7-B27E-BD31E7680E62}"/>
                </a:ext>
              </a:extLst>
            </p:cNvPr>
            <p:cNvSpPr/>
            <p:nvPr/>
          </p:nvSpPr>
          <p:spPr>
            <a:xfrm rot="2741315">
              <a:off x="311360" y="203920"/>
              <a:ext cx="173377" cy="86070"/>
            </a:xfrm>
            <a:prstGeom prst="triangle">
              <a:avLst/>
            </a:prstGeom>
            <a:grp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mj-lt"/>
              </a:endParaRPr>
            </a:p>
          </p:txBody>
        </p:sp>
      </p:grpSp>
    </p:spTree>
    <p:extLst>
      <p:ext uri="{BB962C8B-B14F-4D97-AF65-F5344CB8AC3E}">
        <p14:creationId xmlns:p14="http://schemas.microsoft.com/office/powerpoint/2010/main" val="21661908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nodeType="clickEffect">
                                  <p:stCondLst>
                                    <p:cond delay="0"/>
                                  </p:stCondLst>
                                  <p:childTnLst>
                                    <p:animMotion origin="layout" path="M 8.33333E-7 -3.33333E-6 L 8.33333E-7 -0.22152 " pathEditMode="relative" rAng="0" ptsTypes="AA">
                                      <p:cBhvr>
                                        <p:cTn id="10" dur="2000" fill="hold"/>
                                        <p:tgtEl>
                                          <p:spTgt spid="30"/>
                                        </p:tgtEl>
                                        <p:attrNameLst>
                                          <p:attrName>ppt_x</p:attrName>
                                          <p:attrName>ppt_y</p:attrName>
                                        </p:attrNameLst>
                                      </p:cBhvr>
                                      <p:rCtr x="0" y="-1108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423920-414B-44B7-949F-02027D51D64F}"/>
              </a:ext>
            </a:extLst>
          </p:cNvPr>
          <p:cNvSpPr>
            <a:spLocks noGrp="1"/>
          </p:cNvSpPr>
          <p:nvPr>
            <p:ph type="title"/>
          </p:nvPr>
        </p:nvSpPr>
        <p:spPr>
          <a:xfrm>
            <a:off x="535021" y="876300"/>
            <a:ext cx="2946148" cy="5105400"/>
          </a:xfrm>
        </p:spPr>
        <p:txBody>
          <a:bodyPr vert="horz" lIns="91440" tIns="45720" rIns="91440" bIns="45720" rtlCol="0" anchor="ctr">
            <a:normAutofit/>
          </a:bodyPr>
          <a:lstStyle/>
          <a:p>
            <a:pPr>
              <a:lnSpc>
                <a:spcPct val="90000"/>
              </a:lnSpc>
            </a:pPr>
            <a:r>
              <a:rPr lang="en-US" sz="4000" kern="1200" dirty="0">
                <a:solidFill>
                  <a:srgbClr val="000000"/>
                </a:solidFill>
                <a:ea typeface="+mj-ea"/>
                <a:cs typeface="+mj-cs"/>
              </a:rPr>
              <a:t>Schedule Terminology</a:t>
            </a:r>
          </a:p>
        </p:txBody>
      </p:sp>
      <p:sp>
        <p:nvSpPr>
          <p:cNvPr id="7" name="TextBox 6">
            <a:extLst>
              <a:ext uri="{FF2B5EF4-FFF2-40B4-BE49-F238E27FC236}">
                <a16:creationId xmlns:a16="http://schemas.microsoft.com/office/drawing/2014/main" id="{66FF1B99-DE61-5522-AAD4-AC3727C379F5}"/>
              </a:ext>
            </a:extLst>
          </p:cNvPr>
          <p:cNvSpPr txBox="1"/>
          <p:nvPr/>
        </p:nvSpPr>
        <p:spPr>
          <a:xfrm>
            <a:off x="5203328" y="488548"/>
            <a:ext cx="6035040" cy="646331"/>
          </a:xfrm>
          <a:prstGeom prst="rect">
            <a:avLst/>
          </a:prstGeom>
          <a:noFill/>
        </p:spPr>
        <p:txBody>
          <a:bodyPr wrap="square" rtlCol="0">
            <a:spAutoFit/>
          </a:bodyPr>
          <a:lstStyle/>
          <a:p>
            <a:pPr algn="ctr"/>
            <a:r>
              <a:rPr lang="en-US" sz="3600" b="1" dirty="0">
                <a:solidFill>
                  <a:srgbClr val="045594"/>
                </a:solidFill>
                <a:latin typeface="+mj-lt"/>
              </a:rPr>
              <a:t>Remaining Duration</a:t>
            </a:r>
          </a:p>
        </p:txBody>
      </p:sp>
      <p:sp>
        <p:nvSpPr>
          <p:cNvPr id="5" name="TextBox 4">
            <a:extLst>
              <a:ext uri="{FF2B5EF4-FFF2-40B4-BE49-F238E27FC236}">
                <a16:creationId xmlns:a16="http://schemas.microsoft.com/office/drawing/2014/main" id="{07B2DAE4-8217-7207-15B3-160298E4F4C1}"/>
              </a:ext>
            </a:extLst>
          </p:cNvPr>
          <p:cNvSpPr txBox="1"/>
          <p:nvPr/>
        </p:nvSpPr>
        <p:spPr>
          <a:xfrm>
            <a:off x="4710096" y="1465498"/>
            <a:ext cx="6769778" cy="1077218"/>
          </a:xfrm>
          <a:prstGeom prst="rect">
            <a:avLst/>
          </a:prstGeom>
          <a:noFill/>
        </p:spPr>
        <p:txBody>
          <a:bodyPr wrap="square" rtlCol="0">
            <a:spAutoFit/>
          </a:bodyPr>
          <a:lstStyle/>
          <a:p>
            <a:pPr algn="ctr"/>
            <a:r>
              <a:rPr lang="en-US" sz="3200" dirty="0">
                <a:solidFill>
                  <a:srgbClr val="000000"/>
                </a:solidFill>
                <a:latin typeface="+mj-lt"/>
              </a:rPr>
              <a:t>Remaining Duration = days required to complete an activity that has started</a:t>
            </a:r>
          </a:p>
        </p:txBody>
      </p:sp>
      <p:pic>
        <p:nvPicPr>
          <p:cNvPr id="14" name="Graphic 13" descr="Run with solid fill">
            <a:extLst>
              <a:ext uri="{FF2B5EF4-FFF2-40B4-BE49-F238E27FC236}">
                <a16:creationId xmlns:a16="http://schemas.microsoft.com/office/drawing/2014/main" id="{424C092F-FBE3-5866-6BF6-EA40128C7B01}"/>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5046121" y="3389742"/>
            <a:ext cx="836563" cy="900071"/>
          </a:xfrm>
          <a:prstGeom prst="rect">
            <a:avLst/>
          </a:prstGeom>
        </p:spPr>
      </p:pic>
      <p:cxnSp>
        <p:nvCxnSpPr>
          <p:cNvPr id="16" name="Straight Connector 15">
            <a:extLst>
              <a:ext uri="{FF2B5EF4-FFF2-40B4-BE49-F238E27FC236}">
                <a16:creationId xmlns:a16="http://schemas.microsoft.com/office/drawing/2014/main" id="{48E177C3-1066-3917-2B3B-739388DF58B5}"/>
              </a:ext>
            </a:extLst>
          </p:cNvPr>
          <p:cNvCxnSpPr>
            <a:cxnSpLocks/>
          </p:cNvCxnSpPr>
          <p:nvPr/>
        </p:nvCxnSpPr>
        <p:spPr>
          <a:xfrm>
            <a:off x="5464402" y="4289813"/>
            <a:ext cx="5308638" cy="0"/>
          </a:xfrm>
          <a:prstGeom prst="line">
            <a:avLst/>
          </a:prstGeom>
          <a:ln w="31750">
            <a:solidFill>
              <a:srgbClr val="045594"/>
            </a:solidFill>
          </a:ln>
        </p:spPr>
        <p:style>
          <a:lnRef idx="1">
            <a:schemeClr val="accent1"/>
          </a:lnRef>
          <a:fillRef idx="0">
            <a:schemeClr val="accent1"/>
          </a:fillRef>
          <a:effectRef idx="0">
            <a:schemeClr val="accent1"/>
          </a:effectRef>
          <a:fontRef idx="minor">
            <a:schemeClr val="tx1"/>
          </a:fontRef>
        </p:style>
      </p:cxnSp>
      <p:pic>
        <p:nvPicPr>
          <p:cNvPr id="24" name="Graphic 23" descr="Race Flag with solid fill">
            <a:extLst>
              <a:ext uri="{FF2B5EF4-FFF2-40B4-BE49-F238E27FC236}">
                <a16:creationId xmlns:a16="http://schemas.microsoft.com/office/drawing/2014/main" id="{62897278-E9C6-D7E9-8A14-9B6586F5C2B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0427501" y="3439940"/>
            <a:ext cx="931461" cy="1002174"/>
          </a:xfrm>
          <a:prstGeom prst="rect">
            <a:avLst/>
          </a:prstGeom>
        </p:spPr>
      </p:pic>
      <p:sp>
        <p:nvSpPr>
          <p:cNvPr id="25" name="TextBox 24">
            <a:extLst>
              <a:ext uri="{FF2B5EF4-FFF2-40B4-BE49-F238E27FC236}">
                <a16:creationId xmlns:a16="http://schemas.microsoft.com/office/drawing/2014/main" id="{E8F748C6-CFFA-8CCA-9D26-B540676EAB16}"/>
              </a:ext>
            </a:extLst>
          </p:cNvPr>
          <p:cNvSpPr txBox="1"/>
          <p:nvPr/>
        </p:nvSpPr>
        <p:spPr>
          <a:xfrm>
            <a:off x="4442240" y="4428549"/>
            <a:ext cx="1566314" cy="1077218"/>
          </a:xfrm>
          <a:prstGeom prst="rect">
            <a:avLst/>
          </a:prstGeom>
          <a:noFill/>
        </p:spPr>
        <p:txBody>
          <a:bodyPr wrap="square" rtlCol="0">
            <a:spAutoFit/>
          </a:bodyPr>
          <a:lstStyle/>
          <a:p>
            <a:pPr algn="ctr"/>
            <a:r>
              <a:rPr lang="en-US" sz="3200" b="1" dirty="0">
                <a:solidFill>
                  <a:srgbClr val="000000"/>
                </a:solidFill>
                <a:latin typeface="+mj-lt"/>
              </a:rPr>
              <a:t>Actual Start</a:t>
            </a:r>
          </a:p>
        </p:txBody>
      </p:sp>
      <p:sp>
        <p:nvSpPr>
          <p:cNvPr id="26" name="TextBox 25">
            <a:extLst>
              <a:ext uri="{FF2B5EF4-FFF2-40B4-BE49-F238E27FC236}">
                <a16:creationId xmlns:a16="http://schemas.microsoft.com/office/drawing/2014/main" id="{E6E14EB8-F0D0-FE72-0E72-4BA5AF03D0EC}"/>
              </a:ext>
            </a:extLst>
          </p:cNvPr>
          <p:cNvSpPr txBox="1"/>
          <p:nvPr/>
        </p:nvSpPr>
        <p:spPr>
          <a:xfrm>
            <a:off x="10017585" y="4428119"/>
            <a:ext cx="1639394" cy="1077218"/>
          </a:xfrm>
          <a:prstGeom prst="rect">
            <a:avLst/>
          </a:prstGeom>
          <a:noFill/>
        </p:spPr>
        <p:txBody>
          <a:bodyPr wrap="square" rtlCol="0">
            <a:spAutoFit/>
          </a:bodyPr>
          <a:lstStyle/>
          <a:p>
            <a:pPr algn="ctr"/>
            <a:r>
              <a:rPr lang="en-US" sz="3200" b="1" dirty="0">
                <a:solidFill>
                  <a:srgbClr val="000000"/>
                </a:solidFill>
                <a:latin typeface="+mj-lt"/>
              </a:rPr>
              <a:t>Actual Finish</a:t>
            </a:r>
          </a:p>
        </p:txBody>
      </p:sp>
      <p:cxnSp>
        <p:nvCxnSpPr>
          <p:cNvPr id="4" name="Straight Connector 3">
            <a:extLst>
              <a:ext uri="{FF2B5EF4-FFF2-40B4-BE49-F238E27FC236}">
                <a16:creationId xmlns:a16="http://schemas.microsoft.com/office/drawing/2014/main" id="{904172DA-A729-9743-4B15-64473FA51448}"/>
              </a:ext>
            </a:extLst>
          </p:cNvPr>
          <p:cNvCxnSpPr>
            <a:cxnSpLocks/>
          </p:cNvCxnSpPr>
          <p:nvPr/>
        </p:nvCxnSpPr>
        <p:spPr>
          <a:xfrm>
            <a:off x="7457259" y="3439940"/>
            <a:ext cx="0" cy="1245584"/>
          </a:xfrm>
          <a:prstGeom prst="line">
            <a:avLst/>
          </a:prstGeom>
          <a:ln w="50800">
            <a:solidFill>
              <a:schemeClr val="accent2"/>
            </a:solidFill>
            <a:prstDash val="dash"/>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C8F60ACF-FA8D-0477-5855-337879E54CC3}"/>
              </a:ext>
            </a:extLst>
          </p:cNvPr>
          <p:cNvSpPr txBox="1"/>
          <p:nvPr/>
        </p:nvSpPr>
        <p:spPr>
          <a:xfrm>
            <a:off x="6390693" y="4551281"/>
            <a:ext cx="2097319" cy="1077218"/>
          </a:xfrm>
          <a:prstGeom prst="rect">
            <a:avLst/>
          </a:prstGeom>
          <a:noFill/>
        </p:spPr>
        <p:txBody>
          <a:bodyPr wrap="square" rtlCol="0">
            <a:spAutoFit/>
          </a:bodyPr>
          <a:lstStyle/>
          <a:p>
            <a:pPr algn="ctr"/>
            <a:r>
              <a:rPr lang="en-US" sz="3200" b="1" dirty="0">
                <a:solidFill>
                  <a:schemeClr val="accent2"/>
                </a:solidFill>
                <a:latin typeface="+mj-lt"/>
              </a:rPr>
              <a:t>Work Completed</a:t>
            </a:r>
          </a:p>
        </p:txBody>
      </p:sp>
      <p:sp>
        <p:nvSpPr>
          <p:cNvPr id="28" name="Rectangle 27">
            <a:extLst>
              <a:ext uri="{FF2B5EF4-FFF2-40B4-BE49-F238E27FC236}">
                <a16:creationId xmlns:a16="http://schemas.microsoft.com/office/drawing/2014/main" id="{7797FFBE-922C-9A9D-F482-24BCC4132557}"/>
              </a:ext>
            </a:extLst>
          </p:cNvPr>
          <p:cNvSpPr/>
          <p:nvPr/>
        </p:nvSpPr>
        <p:spPr>
          <a:xfrm>
            <a:off x="7457258" y="3131538"/>
            <a:ext cx="3315781" cy="476761"/>
          </a:xfrm>
          <a:prstGeom prst="rect">
            <a:avLst/>
          </a:prstGeom>
          <a:solidFill>
            <a:srgbClr val="0070C0">
              <a:alpha val="25000"/>
            </a:srgbClr>
          </a:solidFill>
          <a:ln>
            <a:solidFill>
              <a:srgbClr val="04559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800" dirty="0">
                <a:solidFill>
                  <a:srgbClr val="000000"/>
                </a:solidFill>
                <a:latin typeface="+mj-lt"/>
              </a:rPr>
              <a:t>Remaining Duration</a:t>
            </a:r>
          </a:p>
        </p:txBody>
      </p:sp>
      <p:grpSp>
        <p:nvGrpSpPr>
          <p:cNvPr id="10" name="Group 9">
            <a:extLst>
              <a:ext uri="{FF2B5EF4-FFF2-40B4-BE49-F238E27FC236}">
                <a16:creationId xmlns:a16="http://schemas.microsoft.com/office/drawing/2014/main" id="{EC0DF7DE-744A-14BC-C0EC-92D655D8669C}"/>
              </a:ext>
            </a:extLst>
          </p:cNvPr>
          <p:cNvGrpSpPr/>
          <p:nvPr/>
        </p:nvGrpSpPr>
        <p:grpSpPr>
          <a:xfrm>
            <a:off x="134093" y="6370663"/>
            <a:ext cx="309329" cy="324892"/>
            <a:chOff x="0" y="0"/>
            <a:chExt cx="450700" cy="455033"/>
          </a:xfrm>
          <a:solidFill>
            <a:schemeClr val="bg1"/>
          </a:solidFill>
        </p:grpSpPr>
        <p:sp>
          <p:nvSpPr>
            <p:cNvPr id="11" name="Partial Circle 10">
              <a:extLst>
                <a:ext uri="{FF2B5EF4-FFF2-40B4-BE49-F238E27FC236}">
                  <a16:creationId xmlns:a16="http://schemas.microsoft.com/office/drawing/2014/main" id="{DD1378FF-57D0-A53F-1DE4-F34755C3944A}"/>
                </a:ext>
              </a:extLst>
            </p:cNvPr>
            <p:cNvSpPr/>
            <p:nvPr/>
          </p:nvSpPr>
          <p:spPr>
            <a:xfrm>
              <a:off x="0" y="0"/>
              <a:ext cx="450700" cy="455033"/>
            </a:xfrm>
            <a:prstGeom prst="pie">
              <a:avLst>
                <a:gd name="adj1" fmla="val 5385904"/>
                <a:gd name="adj2" fmla="val 16200000"/>
              </a:avLst>
            </a:prstGeom>
            <a:grp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mj-lt"/>
              </a:endParaRPr>
            </a:p>
          </p:txBody>
        </p:sp>
        <p:sp>
          <p:nvSpPr>
            <p:cNvPr id="12" name="Isosceles Triangle 11">
              <a:extLst>
                <a:ext uri="{FF2B5EF4-FFF2-40B4-BE49-F238E27FC236}">
                  <a16:creationId xmlns:a16="http://schemas.microsoft.com/office/drawing/2014/main" id="{77B70530-E2D9-C624-815D-8419B0D7FFF4}"/>
                </a:ext>
              </a:extLst>
            </p:cNvPr>
            <p:cNvSpPr/>
            <p:nvPr/>
          </p:nvSpPr>
          <p:spPr>
            <a:xfrm rot="2741315">
              <a:off x="311360" y="203920"/>
              <a:ext cx="173377" cy="86070"/>
            </a:xfrm>
            <a:prstGeom prst="triangle">
              <a:avLst/>
            </a:prstGeom>
            <a:grp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solidFill>
                  <a:srgbClr val="000000"/>
                </a:solidFill>
                <a:latin typeface="+mj-lt"/>
              </a:endParaRPr>
            </a:p>
          </p:txBody>
        </p:sp>
      </p:grpSp>
    </p:spTree>
    <p:extLst>
      <p:ext uri="{BB962C8B-B14F-4D97-AF65-F5344CB8AC3E}">
        <p14:creationId xmlns:p14="http://schemas.microsoft.com/office/powerpoint/2010/main" val="1542841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2" presetClass="path" presetSubtype="0" accel="50000" decel="50000" fill="hold" nodeType="clickEffect">
                                  <p:stCondLst>
                                    <p:cond delay="0"/>
                                  </p:stCondLst>
                                  <p:childTnLst>
                                    <p:animMotion origin="layout" path="M 2.91667E-6 -2.22222E-6 L 0.16354 -2.22222E-6 " pathEditMode="relative" rAng="0" ptsTypes="AA">
                                      <p:cBhvr>
                                        <p:cTn id="10" dur="2000" fill="hold"/>
                                        <p:tgtEl>
                                          <p:spTgt spid="14"/>
                                        </p:tgtEl>
                                        <p:attrNameLst>
                                          <p:attrName>ppt_x</p:attrName>
                                          <p:attrName>ppt_y</p:attrName>
                                        </p:attrNameLst>
                                      </p:cBhvr>
                                      <p:rCtr x="8177" y="0"/>
                                    </p:animMotion>
                                  </p:childTnLst>
                                </p:cTn>
                              </p:par>
                            </p:childTnLst>
                          </p:cTn>
                        </p:par>
                        <p:par>
                          <p:cTn id="11" fill="hold">
                            <p:stCondLst>
                              <p:cond delay="2000"/>
                            </p:stCondLst>
                            <p:childTnLst>
                              <p:par>
                                <p:cTn id="12" presetID="1" presetClass="entr" presetSubtype="0" fill="hold" grpId="0" nodeType="afterEffect">
                                  <p:stCondLst>
                                    <p:cond delay="0"/>
                                  </p:stCondLst>
                                  <p:childTnLst>
                                    <p:set>
                                      <p:cBhvr>
                                        <p:cTn id="13"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8" grpId="0" animBg="1"/>
    </p:bldLst>
  </p:timing>
</p:sld>
</file>

<file path=ppt/theme/theme1.xml><?xml version="1.0" encoding="utf-8"?>
<a:theme xmlns:a="http://schemas.openxmlformats.org/drawingml/2006/main" name="Title Slide Option #1">
  <a:themeElements>
    <a:clrScheme name="GDOT branding">
      <a:dk1>
        <a:srgbClr val="045594"/>
      </a:dk1>
      <a:lt1>
        <a:srgbClr val="FFFFFF"/>
      </a:lt1>
      <a:dk2>
        <a:srgbClr val="4D4D4F"/>
      </a:dk2>
      <a:lt2>
        <a:srgbClr val="9E9FA2"/>
      </a:lt2>
      <a:accent1>
        <a:srgbClr val="E2E3E4"/>
      </a:accent1>
      <a:accent2>
        <a:srgbClr val="F0B31D"/>
      </a:accent2>
      <a:accent3>
        <a:srgbClr val="CA006C"/>
      </a:accent3>
      <a:accent4>
        <a:srgbClr val="009F94"/>
      </a:accent4>
      <a:accent5>
        <a:srgbClr val="045594"/>
      </a:accent5>
      <a:accent6>
        <a:srgbClr val="13784B"/>
      </a:accent6>
      <a:hlink>
        <a:srgbClr val="045594"/>
      </a:hlink>
      <a:folHlink>
        <a:srgbClr val="CA006C"/>
      </a:folHlink>
    </a:clrScheme>
    <a:fontScheme name="GDOT Fonts">
      <a:majorFont>
        <a:latin typeface="ITC Avant Garde Std Md"/>
        <a:ea typeface=""/>
        <a:cs typeface=""/>
      </a:majorFont>
      <a:minorFont>
        <a:latin typeface="HelveticaNeueLT Com 55 Roman"/>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F1ABEEE9-BA71-4616-81F1-7982AA51A953}"/>
    </a:ext>
  </a:extLst>
</a:theme>
</file>

<file path=ppt/theme/theme2.xml><?xml version="1.0" encoding="utf-8"?>
<a:theme xmlns:a="http://schemas.openxmlformats.org/drawingml/2006/main" name="Title Slide Option #2">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AEACD388-E75D-4117-A899-6B29C78B33CC}"/>
    </a:ext>
  </a:extLst>
</a:theme>
</file>

<file path=ppt/theme/theme3.xml><?xml version="1.0" encoding="utf-8"?>
<a:theme xmlns:a="http://schemas.openxmlformats.org/drawingml/2006/main" name="One Vertical Photo on Right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E1592FFD-140C-4D45-9F08-D71DD562A44B}"/>
    </a:ext>
  </a:extLst>
</a:theme>
</file>

<file path=ppt/theme/theme4.xml><?xml version="1.0" encoding="utf-8"?>
<a:theme xmlns:a="http://schemas.openxmlformats.org/drawingml/2006/main" name="Three Horizontal Photos at Bottom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2F9FEF35-EBC1-46FB-9675-5432E965D6ED}"/>
    </a:ext>
  </a:extLst>
</a:theme>
</file>

<file path=ppt/theme/theme5.xml><?xml version="1.0" encoding="utf-8"?>
<a:theme xmlns:a="http://schemas.openxmlformats.org/drawingml/2006/main" name="Two Horizontal Photos on Right  Layou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DOT PowerPoint Template - Widescreen_v2  -  Read-Only" id="{51A7CB90-C7E3-4714-AAE1-16030F406DB0}" vid="{3880BA54-38A2-42C4-A186-C75473FA01DF}"/>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GDOT PowerPoint Template - Widescreen_v2-GSLT5XPNFK3</Template>
  <TotalTime>149</TotalTime>
  <Words>3001</Words>
  <Application>Microsoft Office PowerPoint</Application>
  <PresentationFormat>Widescreen</PresentationFormat>
  <Paragraphs>287</Paragraphs>
  <Slides>27</Slides>
  <Notes>26</Notes>
  <HiddenSlides>0</HiddenSlides>
  <MMClips>0</MMClips>
  <ScaleCrop>false</ScaleCrop>
  <HeadingPairs>
    <vt:vector size="6" baseType="variant">
      <vt:variant>
        <vt:lpstr>Fonts Used</vt:lpstr>
      </vt:variant>
      <vt:variant>
        <vt:i4>7</vt:i4>
      </vt:variant>
      <vt:variant>
        <vt:lpstr>Theme</vt:lpstr>
      </vt:variant>
      <vt:variant>
        <vt:i4>5</vt:i4>
      </vt:variant>
      <vt:variant>
        <vt:lpstr>Slide Titles</vt:lpstr>
      </vt:variant>
      <vt:variant>
        <vt:i4>27</vt:i4>
      </vt:variant>
    </vt:vector>
  </HeadingPairs>
  <TitlesOfParts>
    <vt:vector size="39" baseType="lpstr">
      <vt:lpstr>-apple-system</vt:lpstr>
      <vt:lpstr>Aptos</vt:lpstr>
      <vt:lpstr>Arial</vt:lpstr>
      <vt:lpstr>Calibri</vt:lpstr>
      <vt:lpstr>HelveticaNeueLT Com 55 Roman</vt:lpstr>
      <vt:lpstr>ITC Avant Garde Std Md</vt:lpstr>
      <vt:lpstr>Times New Roman</vt:lpstr>
      <vt:lpstr>Title Slide Option #1</vt:lpstr>
      <vt:lpstr>Title Slide Option #2</vt:lpstr>
      <vt:lpstr>One Vertical Photo on Right Layout</vt:lpstr>
      <vt:lpstr>Three Horizontal Photos at Bottom Layout</vt:lpstr>
      <vt:lpstr>Two Horizontal Photos on Right  Layout</vt:lpstr>
      <vt:lpstr>Primavera P6:           Project Scheduling Basics</vt:lpstr>
      <vt:lpstr>Learning Objectives</vt:lpstr>
      <vt:lpstr>Schedule Terminology</vt:lpstr>
      <vt:lpstr>Schedule Terminology</vt:lpstr>
      <vt:lpstr>PowerPoint Presentation</vt:lpstr>
      <vt:lpstr>PowerPoint Presentation</vt:lpstr>
      <vt:lpstr>Schedule Terminology</vt:lpstr>
      <vt:lpstr>Schedule Terminology</vt:lpstr>
      <vt:lpstr>Schedule Terminology</vt:lpstr>
      <vt:lpstr>Schedule Terminology</vt:lpstr>
      <vt:lpstr>Schedule Terminology</vt:lpstr>
      <vt:lpstr>Schedule Terminology</vt:lpstr>
      <vt:lpstr>PowerPoint Presentation</vt:lpstr>
      <vt:lpstr>Schedule Terminology</vt:lpstr>
      <vt:lpstr>What is a Project Schedule?</vt:lpstr>
      <vt:lpstr>What is the purpose of Project Scheduling?</vt:lpstr>
      <vt:lpstr>Schedule Benefits</vt:lpstr>
      <vt:lpstr>PowerPoint Presentation</vt:lpstr>
      <vt:lpstr>PowerPoint Presentation</vt:lpstr>
      <vt:lpstr>PowerPoint Presentation</vt:lpstr>
      <vt:lpstr>PowerPoint Presentation</vt:lpstr>
      <vt:lpstr>PowerPoint Presentation</vt:lpstr>
      <vt:lpstr>Importance of Accurate P6 Information: PM</vt:lpstr>
      <vt:lpstr>Importance of Accurate P6 Information: GDOT Management</vt:lpstr>
      <vt:lpstr>PowerPoint Presentation</vt:lpstr>
      <vt:lpstr>PowerPoint Presentation</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Heidi Schneider</dc:creator>
  <cp:lastModifiedBy>Heidi Schneider</cp:lastModifiedBy>
  <cp:revision>3</cp:revision>
  <cp:lastPrinted>2018-07-03T12:41:58Z</cp:lastPrinted>
  <dcterms:created xsi:type="dcterms:W3CDTF">2025-09-17T20:27:53Z</dcterms:created>
  <dcterms:modified xsi:type="dcterms:W3CDTF">2025-11-04T20:59:45Z</dcterms:modified>
</cp:coreProperties>
</file>